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  <p:sldMasterId id="2147483648" r:id="rId5"/>
  </p:sldMasterIdLst>
  <p:notesMasterIdLst>
    <p:notesMasterId r:id="rId38"/>
  </p:notesMasterIdLst>
  <p:sldIdLst>
    <p:sldId id="266" r:id="rId6"/>
    <p:sldId id="274" r:id="rId7"/>
    <p:sldId id="504" r:id="rId8"/>
    <p:sldId id="500" r:id="rId9"/>
    <p:sldId id="279" r:id="rId10"/>
    <p:sldId id="538" r:id="rId11"/>
    <p:sldId id="536" r:id="rId12"/>
    <p:sldId id="472" r:id="rId13"/>
    <p:sldId id="465" r:id="rId14"/>
    <p:sldId id="489" r:id="rId15"/>
    <p:sldId id="510" r:id="rId16"/>
    <p:sldId id="494" r:id="rId17"/>
    <p:sldId id="469" r:id="rId18"/>
    <p:sldId id="511" r:id="rId19"/>
    <p:sldId id="534" r:id="rId20"/>
    <p:sldId id="531" r:id="rId21"/>
    <p:sldId id="519" r:id="rId22"/>
    <p:sldId id="516" r:id="rId23"/>
    <p:sldId id="529" r:id="rId24"/>
    <p:sldId id="539" r:id="rId25"/>
    <p:sldId id="517" r:id="rId26"/>
    <p:sldId id="528" r:id="rId27"/>
    <p:sldId id="518" r:id="rId28"/>
    <p:sldId id="540" r:id="rId29"/>
    <p:sldId id="530" r:id="rId30"/>
    <p:sldId id="533" r:id="rId31"/>
    <p:sldId id="507" r:id="rId32"/>
    <p:sldId id="520" r:id="rId33"/>
    <p:sldId id="521" r:id="rId34"/>
    <p:sldId id="535" r:id="rId35"/>
    <p:sldId id="263" r:id="rId36"/>
    <p:sldId id="269" r:id="rId37"/>
  </p:sldIdLst>
  <p:sldSz cx="12192000" cy="6858000"/>
  <p:notesSz cx="6858000" cy="9144000"/>
  <p:embeddedFontLst>
    <p:embeddedFont>
      <p:font typeface="Pretendard" panose="020B0600000101010101" charset="-127"/>
      <p:regular r:id="rId39"/>
      <p:bold r:id="rId40"/>
    </p:embeddedFont>
    <p:embeddedFont>
      <p:font typeface="Pretendard ExtraBold" panose="020B0600000101010101" charset="-127"/>
      <p:bold r:id="rId41"/>
    </p:embeddedFont>
    <p:embeddedFont>
      <p:font typeface="Pretendard SemiBold" panose="020B0600000101010101" charset="-127"/>
      <p:bold r:id="rId42"/>
    </p:embeddedFont>
    <p:embeddedFont>
      <p:font typeface="나눔고딕" panose="020D0604000000000000" pitchFamily="50" charset="-127"/>
      <p:regular r:id="rId43"/>
      <p:bold r:id="rId44"/>
    </p:embeddedFont>
    <p:embeddedFont>
      <p:font typeface="나눔바른고딕" panose="020B0603020101020101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4C"/>
    <a:srgbClr val="9DBDF5"/>
    <a:srgbClr val="7CBF33"/>
    <a:srgbClr val="6BA42C"/>
    <a:srgbClr val="0F429D"/>
    <a:srgbClr val="27D7FE"/>
    <a:srgbClr val="77B6C7"/>
    <a:srgbClr val="787878"/>
    <a:srgbClr val="0074BB"/>
    <a:srgbClr val="4682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AD16D-4006-4382-A4BF-73A4EB033F7E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6A088-C475-4118-90F0-EBA192F2E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01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6A088-C475-4118-90F0-EBA192F2E3C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2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197A3-F4C0-4F5B-AF61-D52E1F4435B6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41960-2506-4DC9-8A97-0303846683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1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1F591-071B-4752-BEA7-5B2A058D1C95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7D30D-DD85-430B-8C95-5FD9ABD2984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075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01E4-6706-40B9-B0E5-C267133866E0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DEB0B-CE9B-479E-93EA-3407604EC1B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80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B4C87-131F-4E3C-A827-8F15B7F5D787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B0B7E-BACA-4395-9C97-061F4560EE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928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C1AA6-7E84-4010-9EAA-50F8CD2C3FC2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FB99B-F2B4-44CC-A0CC-6C6ABA26B92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93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0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43B045-AABD-4A7D-B57B-F6A9622F162C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5B7E6-4887-4634-B917-7DDD2B11D4E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900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5CB4F-FEDD-4093-B37A-09B3097B70EA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2550BB-4F51-4C35-83B8-3CA1A701FA2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97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57FA4-C3AC-492A-917C-8F7C708D94AC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8CB2E-95AD-449B-9834-B74CEAF9F56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643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B9BDD-8556-4945-9E5B-9098630CE8E0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8EBE0-36FC-47DE-9841-79A5CEC8100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9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1E31E-2F31-4F3B-B5C1-5B67759DB64F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746E6-B865-4628-89FD-C5FCB1E5195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8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1E08A-5338-463E-A8E0-C13055BC70FF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E0384-F8D4-4F6E-85F8-F1E5C41B2BF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2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fld id="{82B93BEB-0454-4E4B-BF87-894003901D6F}" type="datetime1">
              <a:rPr lang="ko-KR" altLang="en-US" smtClean="0"/>
              <a:pPr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defRPr/>
            </a:pPr>
            <a:fld id="{8A94778F-1B07-46C6-A198-F6F71895E512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189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37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566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754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891" indent="-342891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742932" indent="-285744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2971" indent="-228594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160" indent="-228594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349" indent="-228594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jpe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Relationship Id="rId2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39.png"/><Relationship Id="rId7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9.png"/><Relationship Id="rId7" Type="http://schemas.openxmlformats.org/officeDocument/2006/relationships/image" Target="../media/image4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image" Target="../media/image55.svg"/><Relationship Id="rId7" Type="http://schemas.openxmlformats.org/officeDocument/2006/relationships/image" Target="../media/image64.png"/><Relationship Id="rId12" Type="http://schemas.openxmlformats.org/officeDocument/2006/relationships/image" Target="../media/image6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68.png"/><Relationship Id="rId5" Type="http://schemas.openxmlformats.org/officeDocument/2006/relationships/image" Target="../media/image43.png"/><Relationship Id="rId10" Type="http://schemas.openxmlformats.org/officeDocument/2006/relationships/image" Target="../media/image67.sv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3547389" y="2008450"/>
            <a:ext cx="5097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인테리어 </a:t>
            </a:r>
            <a:endParaRPr lang="en-US" altLang="ko-KR" sz="4000" b="1"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/>
            <a:r>
              <a:rPr lang="ko-KR" altLang="en-US" sz="4000" b="1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짱짱</a:t>
            </a:r>
            <a:r>
              <a:rPr lang="ko-KR" altLang="en-US" sz="4000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타운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8ABE74-3EA3-F8C5-9DCC-6545AFCB7E89}"/>
              </a:ext>
            </a:extLst>
          </p:cNvPr>
          <p:cNvGrpSpPr/>
          <p:nvPr/>
        </p:nvGrpSpPr>
        <p:grpSpPr>
          <a:xfrm>
            <a:off x="4430811" y="1022198"/>
            <a:ext cx="3330376" cy="3189517"/>
            <a:chOff x="3973796" y="1022197"/>
            <a:chExt cx="3954723" cy="3787457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E309504-434E-D818-4B9A-FD3FC2CC8B3E}"/>
                </a:ext>
              </a:extLst>
            </p:cNvPr>
            <p:cNvSpPr/>
            <p:nvPr/>
          </p:nvSpPr>
          <p:spPr>
            <a:xfrm>
              <a:off x="4267443" y="1148577"/>
              <a:ext cx="3661076" cy="3661077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FAF40B9-D1CD-DE98-AE64-170F833864BE}"/>
                </a:ext>
              </a:extLst>
            </p:cNvPr>
            <p:cNvSpPr/>
            <p:nvPr/>
          </p:nvSpPr>
          <p:spPr>
            <a:xfrm>
              <a:off x="3973796" y="1022197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30644" y="495114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F9E5DE-CD86-E186-BD51-585E2B79A6FC}"/>
              </a:ext>
            </a:extLst>
          </p:cNvPr>
          <p:cNvSpPr txBox="1"/>
          <p:nvPr/>
        </p:nvSpPr>
        <p:spPr>
          <a:xfrm>
            <a:off x="3547389" y="5108221"/>
            <a:ext cx="5097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어쩌다 </a:t>
            </a:r>
            <a:r>
              <a:rPr lang="en-US" altLang="ko-KR" sz="2400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.. </a:t>
            </a:r>
            <a:r>
              <a:rPr lang="ko-KR" altLang="en-US" sz="2400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유니티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5544C-AD8F-1F49-80FF-EF4F6EE74383}"/>
              </a:ext>
            </a:extLst>
          </p:cNvPr>
          <p:cNvSpPr txBox="1"/>
          <p:nvPr/>
        </p:nvSpPr>
        <p:spPr>
          <a:xfrm>
            <a:off x="6880173" y="5988047"/>
            <a:ext cx="509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김홍일</a:t>
            </a:r>
            <a:r>
              <a:rPr lang="en-US" altLang="ko-KR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팀장</a:t>
            </a:r>
            <a:r>
              <a:rPr lang="en-US" altLang="ko-KR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), </a:t>
            </a:r>
            <a:r>
              <a:rPr lang="ko-KR" altLang="en-US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박주희</a:t>
            </a:r>
            <a:r>
              <a:rPr lang="en-US" altLang="ko-KR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신우진</a:t>
            </a:r>
            <a:r>
              <a:rPr lang="en-US" altLang="ko-KR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이승민</a:t>
            </a:r>
            <a:r>
              <a:rPr lang="en-US" altLang="ko-KR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b="1" err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조우현</a:t>
            </a:r>
            <a:r>
              <a:rPr lang="en-US" altLang="ko-KR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 </a:t>
            </a:r>
            <a:r>
              <a:rPr lang="ko-KR" altLang="en-US" b="1"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현지현</a:t>
            </a:r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0"/>
          <p:cNvGrpSpPr/>
          <p:nvPr/>
        </p:nvGrpSpPr>
        <p:grpSpPr>
          <a:xfrm>
            <a:off x="-49160" y="5738128"/>
            <a:ext cx="5200783" cy="1147663"/>
            <a:chOff x="0" y="5443157"/>
            <a:chExt cx="5200783" cy="1147663"/>
          </a:xfrm>
        </p:grpSpPr>
        <p:sp>
          <p:nvSpPr>
            <p:cNvPr id="98" name="Google Shape;98;p10"/>
            <p:cNvSpPr/>
            <p:nvPr/>
          </p:nvSpPr>
          <p:spPr>
            <a:xfrm>
              <a:off x="4053120" y="5443157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" name="Google Shape;99;p10"/>
            <p:cNvCxnSpPr/>
            <p:nvPr/>
          </p:nvCxnSpPr>
          <p:spPr>
            <a:xfrm>
              <a:off x="0" y="6590820"/>
              <a:ext cx="4644000" cy="0"/>
            </a:xfrm>
            <a:prstGeom prst="straightConnector1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04" name="Google Shape;104;p10"/>
          <p:cNvCxnSpPr/>
          <p:nvPr/>
        </p:nvCxnSpPr>
        <p:spPr>
          <a:xfrm>
            <a:off x="267629" y="323385"/>
            <a:ext cx="11924371" cy="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D5BD8B-1A62-A254-2CE4-95B51351E328}"/>
              </a:ext>
            </a:extLst>
          </p:cNvPr>
          <p:cNvSpPr txBox="1"/>
          <p:nvPr/>
        </p:nvSpPr>
        <p:spPr>
          <a:xfrm>
            <a:off x="1059087" y="390291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&gt;&gt;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목표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거울세계</a:t>
            </a:r>
            <a:endParaRPr lang="en-US" altLang="ko-KR" sz="3200" b="1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4E75A-77BE-6DFB-86AA-D60099B7769E}"/>
              </a:ext>
            </a:extLst>
          </p:cNvPr>
          <p:cNvSpPr txBox="1"/>
          <p:nvPr/>
        </p:nvSpPr>
        <p:spPr>
          <a:xfrm>
            <a:off x="267629" y="53146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 2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EC769E-07E5-6188-5F6D-CDAB6E411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231" y="1976287"/>
            <a:ext cx="4832440" cy="40113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8DE505-78FB-A4B0-9B49-452C7F6C2560}"/>
              </a:ext>
            </a:extLst>
          </p:cNvPr>
          <p:cNvSpPr/>
          <p:nvPr/>
        </p:nvSpPr>
        <p:spPr>
          <a:xfrm>
            <a:off x="530553" y="1976287"/>
            <a:ext cx="4709166" cy="3974094"/>
          </a:xfrm>
          <a:prstGeom prst="rect">
            <a:avLst/>
          </a:prstGeom>
          <a:solidFill>
            <a:srgbClr val="002F4C">
              <a:alpha val="91000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IKEA KOREA | 이케아 코리아 - IKEA">
            <a:extLst>
              <a:ext uri="{FF2B5EF4-FFF2-40B4-BE49-F238E27FC236}">
                <a16:creationId xmlns:a16="http://schemas.microsoft.com/office/drawing/2014/main" id="{46516442-FC90-4A45-0380-2A80817FC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2" t="17104" r="9012" b="18678"/>
          <a:stretch/>
        </p:blipFill>
        <p:spPr bwMode="auto">
          <a:xfrm>
            <a:off x="1508303" y="3569167"/>
            <a:ext cx="2901204" cy="10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오늘의집">
            <a:extLst>
              <a:ext uri="{FF2B5EF4-FFF2-40B4-BE49-F238E27FC236}">
                <a16:creationId xmlns:a16="http://schemas.microsoft.com/office/drawing/2014/main" id="{5EFF053C-67FA-66ED-05FB-BF597A86B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17020" y="2441151"/>
            <a:ext cx="2883770" cy="10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rror - Free fashion icons">
            <a:extLst>
              <a:ext uri="{FF2B5EF4-FFF2-40B4-BE49-F238E27FC236}">
                <a16:creationId xmlns:a16="http://schemas.microsoft.com/office/drawing/2014/main" id="{25C6C612-2E7D-5B68-B914-B4BA9264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15" y="2771697"/>
            <a:ext cx="1956036" cy="18019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4D89AF-282E-21D0-FB86-3D0409C1F306}"/>
              </a:ext>
            </a:extLst>
          </p:cNvPr>
          <p:cNvSpPr txBox="1"/>
          <p:nvPr/>
        </p:nvSpPr>
        <p:spPr>
          <a:xfrm>
            <a:off x="1717581" y="1485126"/>
            <a:ext cx="2163778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/>
              <a:t>현실 세계</a:t>
            </a:r>
            <a:endParaRPr lang="ko-KR" altLang="en-US" sz="2400" b="1">
              <a:cs typeface="Pretendar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EE780-2485-B182-7A80-A4FFD8A7DAA1}"/>
              </a:ext>
            </a:extLst>
          </p:cNvPr>
          <p:cNvSpPr txBox="1"/>
          <p:nvPr/>
        </p:nvSpPr>
        <p:spPr>
          <a:xfrm>
            <a:off x="8207562" y="1514622"/>
            <a:ext cx="2163778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/>
              <a:t>가상 세계</a:t>
            </a:r>
            <a:endParaRPr lang="ko-KR" altLang="en-US" sz="2400" b="1">
              <a:cs typeface="Pretendar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95AB8-1495-C833-90E2-EB0FE8793111}"/>
              </a:ext>
            </a:extLst>
          </p:cNvPr>
          <p:cNvSpPr txBox="1"/>
          <p:nvPr/>
        </p:nvSpPr>
        <p:spPr>
          <a:xfrm>
            <a:off x="4910844" y="5330586"/>
            <a:ext cx="216377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000" b="1"/>
              <a:t>융합</a:t>
            </a:r>
            <a:endParaRPr lang="ko-KR" altLang="en-US" sz="3000" b="1">
              <a:cs typeface="Pretendard"/>
            </a:endParaRPr>
          </a:p>
        </p:txBody>
      </p:sp>
      <p:pic>
        <p:nvPicPr>
          <p:cNvPr id="1034" name="Picture 10" descr="CTS update] 네이버 쇼핑광고랑 비광고 성과 분석 하셨나요? | BizSpring BLOG">
            <a:extLst>
              <a:ext uri="{FF2B5EF4-FFF2-40B4-BE49-F238E27FC236}">
                <a16:creationId xmlns:a16="http://schemas.microsoft.com/office/drawing/2014/main" id="{983022CF-CCB7-0837-D21F-3F780C60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303" y="4736907"/>
            <a:ext cx="2901204" cy="91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111BE7B-70D2-B418-A748-1A7932385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77182" y="5245541"/>
            <a:ext cx="1248234" cy="4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2"/>
                </a:solidFill>
                <a:cs typeface="Pretendard"/>
              </a:rPr>
              <a:t>인테리어 </a:t>
            </a:r>
            <a:r>
              <a:rPr lang="ko-KR" altLang="en-US" sz="3200" b="1" err="1">
                <a:solidFill>
                  <a:srgbClr val="0F429D"/>
                </a:solidFill>
                <a:cs typeface="Pretendard"/>
              </a:rPr>
              <a:t>짱짱</a:t>
            </a:r>
            <a:r>
              <a:rPr lang="ko-KR" altLang="en-US" sz="3200" b="1">
                <a:solidFill>
                  <a:schemeClr val="accent2"/>
                </a:solidFill>
                <a:cs typeface="Pretendard"/>
              </a:rPr>
              <a:t> 타운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69954" y="923653"/>
            <a:ext cx="1814920" cy="31547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19900" b="1">
                <a:solidFill>
                  <a:schemeClr val="accent2"/>
                </a:solidFill>
              </a:rPr>
              <a:t>3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42483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657931-94CB-F2B0-7547-2D619FE821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3821151" y="2587186"/>
            <a:ext cx="45496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>
                <a:solidFill>
                  <a:schemeClr val="bg1"/>
                </a:solidFill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04451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5443157"/>
            <a:ext cx="5200783" cy="1147663"/>
            <a:chOff x="0" y="5443157"/>
            <a:chExt cx="5200783" cy="1147663"/>
          </a:xfrm>
        </p:grpSpPr>
        <p:sp>
          <p:nvSpPr>
            <p:cNvPr id="8" name="원호 7"/>
            <p:cNvSpPr/>
            <p:nvPr/>
          </p:nvSpPr>
          <p:spPr>
            <a:xfrm>
              <a:off x="4053120" y="5443157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6590820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flipH="1">
            <a:off x="6976708" y="5645889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이등변 삼각형 42"/>
          <p:cNvSpPr/>
          <p:nvPr/>
        </p:nvSpPr>
        <p:spPr>
          <a:xfrm rot="10800000" flipH="1">
            <a:off x="5919890" y="1619794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4390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&gt;&gt;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환경 및 활용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</a:p>
          <a:p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66F7087-6BD2-FE95-0283-6855FD41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877" y="1587648"/>
            <a:ext cx="1958732" cy="1101970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D3F3A62-FC43-3D0E-3E51-5A4439E7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829" y="2730673"/>
            <a:ext cx="2589335" cy="1514475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4147016B-BA1B-964B-43F7-6D9C48FD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335" y="1589710"/>
            <a:ext cx="857250" cy="990600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3B7590FC-FFE1-0776-8C91-04B71CEAF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807" y="3098044"/>
            <a:ext cx="2669930" cy="1787037"/>
          </a:xfrm>
          <a:prstGeom prst="rect">
            <a:avLst/>
          </a:prstGeom>
        </p:spPr>
      </p:pic>
      <p:pic>
        <p:nvPicPr>
          <p:cNvPr id="18" name="그림 18">
            <a:extLst>
              <a:ext uri="{FF2B5EF4-FFF2-40B4-BE49-F238E27FC236}">
                <a16:creationId xmlns:a16="http://schemas.microsoft.com/office/drawing/2014/main" id="{7E328A5D-64CA-425B-72B4-B52BF28E1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3723" y="2606848"/>
            <a:ext cx="2213562" cy="1151646"/>
          </a:xfrm>
          <a:prstGeom prst="rect">
            <a:avLst/>
          </a:prstGeom>
        </p:spPr>
      </p:pic>
      <p:pic>
        <p:nvPicPr>
          <p:cNvPr id="19" name="그림 19">
            <a:extLst>
              <a:ext uri="{FF2B5EF4-FFF2-40B4-BE49-F238E27FC236}">
                <a16:creationId xmlns:a16="http://schemas.microsoft.com/office/drawing/2014/main" id="{2E81D8D2-159A-259F-8ACE-A7B726E63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9231" y="3632634"/>
            <a:ext cx="1771650" cy="581025"/>
          </a:xfrm>
          <a:prstGeom prst="rect">
            <a:avLst/>
          </a:prstGeom>
        </p:spPr>
      </p:pic>
      <p:pic>
        <p:nvPicPr>
          <p:cNvPr id="20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F28ECB6-D3F1-34B9-B636-45426A871D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0080" y="1840095"/>
            <a:ext cx="3155462" cy="442791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FAB3EE6B-5B55-7D77-694D-1367C05E6E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0049" y="3919121"/>
            <a:ext cx="1784351" cy="346320"/>
          </a:xfrm>
          <a:prstGeom prst="rect">
            <a:avLst/>
          </a:prstGeom>
        </p:spPr>
      </p:pic>
      <p:pic>
        <p:nvPicPr>
          <p:cNvPr id="22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BB64EB0-1A2C-D1CB-16B3-E65AFF939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6186" y="5675946"/>
            <a:ext cx="2766402" cy="893153"/>
          </a:xfrm>
          <a:prstGeom prst="rect">
            <a:avLst/>
          </a:prstGeom>
        </p:spPr>
      </p:pic>
      <p:pic>
        <p:nvPicPr>
          <p:cNvPr id="23" name="그림 23">
            <a:extLst>
              <a:ext uri="{FF2B5EF4-FFF2-40B4-BE49-F238E27FC236}">
                <a16:creationId xmlns:a16="http://schemas.microsoft.com/office/drawing/2014/main" id="{23BE2BE9-6293-89E5-F768-63E7EB7BEB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709" y="4749258"/>
            <a:ext cx="2428875" cy="910981"/>
          </a:xfrm>
          <a:prstGeom prst="rect">
            <a:avLst/>
          </a:prstGeom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E2CFB1BA-C510-4129-84CB-C8DA74D9A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7" y="4888348"/>
            <a:ext cx="3084765" cy="118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E8BF55C3-2F9D-F7EA-5836-A5176057A7C6}"/>
              </a:ext>
            </a:extLst>
          </p:cNvPr>
          <p:cNvGrpSpPr/>
          <p:nvPr/>
        </p:nvGrpSpPr>
        <p:grpSpPr>
          <a:xfrm>
            <a:off x="311391" y="1210232"/>
            <a:ext cx="2906806" cy="3111743"/>
            <a:chOff x="2822084" y="1037652"/>
            <a:chExt cx="2340193" cy="5150245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781CA08-8E2F-F721-C7B7-BD12399C5985}"/>
                </a:ext>
              </a:extLst>
            </p:cNvPr>
            <p:cNvSpPr/>
            <p:nvPr/>
          </p:nvSpPr>
          <p:spPr>
            <a:xfrm>
              <a:off x="2822084" y="1368814"/>
              <a:ext cx="2340193" cy="4819083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ko-KR" altLang="en-US">
                <a:ea typeface="+mn-lt"/>
                <a:cs typeface="+mn-lt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2C73498-C558-C991-BB57-AAC26296D700}"/>
                </a:ext>
              </a:extLst>
            </p:cNvPr>
            <p:cNvSpPr/>
            <p:nvPr/>
          </p:nvSpPr>
          <p:spPr>
            <a:xfrm>
              <a:off x="3183892" y="1037652"/>
              <a:ext cx="1593070" cy="4604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Pretendard"/>
                </a:rPr>
                <a:t>SERVER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B31662E-4397-B44A-6881-A4ADB590667A}"/>
              </a:ext>
            </a:extLst>
          </p:cNvPr>
          <p:cNvGrpSpPr/>
          <p:nvPr/>
        </p:nvGrpSpPr>
        <p:grpSpPr>
          <a:xfrm>
            <a:off x="3476621" y="1210232"/>
            <a:ext cx="1929886" cy="3111743"/>
            <a:chOff x="2822084" y="1037651"/>
            <a:chExt cx="2340193" cy="515024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B392033-9A45-883A-7ED4-F2CF4A2CD7D3}"/>
                </a:ext>
              </a:extLst>
            </p:cNvPr>
            <p:cNvSpPr/>
            <p:nvPr/>
          </p:nvSpPr>
          <p:spPr>
            <a:xfrm>
              <a:off x="2822084" y="1368814"/>
              <a:ext cx="2340193" cy="4819083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ko-KR" altLang="en-US">
                <a:ea typeface="+mn-lt"/>
                <a:cs typeface="+mn-lt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D0F623A-BB0F-9FA4-58B1-035628076C32}"/>
                </a:ext>
              </a:extLst>
            </p:cNvPr>
            <p:cNvSpPr/>
            <p:nvPr/>
          </p:nvSpPr>
          <p:spPr>
            <a:xfrm>
              <a:off x="2930619" y="1037651"/>
              <a:ext cx="2013837" cy="5241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cs typeface="Pretendard"/>
                </a:rPr>
                <a:t>Collaboration</a:t>
              </a:r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6E34ADC-FDAB-66AA-5856-96FDA7844DCF}"/>
              </a:ext>
            </a:extLst>
          </p:cNvPr>
          <p:cNvGrpSpPr/>
          <p:nvPr/>
        </p:nvGrpSpPr>
        <p:grpSpPr>
          <a:xfrm>
            <a:off x="5625852" y="1210231"/>
            <a:ext cx="2418346" cy="3111743"/>
            <a:chOff x="2822084" y="1037652"/>
            <a:chExt cx="2340193" cy="5150245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BAFDCB1F-41DB-295E-6D10-EDD98777A796}"/>
                </a:ext>
              </a:extLst>
            </p:cNvPr>
            <p:cNvSpPr/>
            <p:nvPr/>
          </p:nvSpPr>
          <p:spPr>
            <a:xfrm>
              <a:off x="2822084" y="1368814"/>
              <a:ext cx="2340193" cy="4819083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ko-KR" altLang="en-US">
                <a:ea typeface="+mn-lt"/>
                <a:cs typeface="+mn-lt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73FF7F-2294-DF06-3C7E-CFF9E04E6E43}"/>
                </a:ext>
              </a:extLst>
            </p:cNvPr>
            <p:cNvSpPr/>
            <p:nvPr/>
          </p:nvSpPr>
          <p:spPr>
            <a:xfrm>
              <a:off x="3183892" y="1037652"/>
              <a:ext cx="1593070" cy="4604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Pretendard"/>
                </a:rPr>
                <a:t>Data Scraping</a:t>
              </a:r>
            </a:p>
          </p:txBody>
        </p:sp>
      </p:grpSp>
      <p:pic>
        <p:nvPicPr>
          <p:cNvPr id="37" name="그림 16" descr="텍스트, 명함, 클립아트이(가) 표시된 사진&#10;&#10;자동 생성된 설명">
            <a:extLst>
              <a:ext uri="{FF2B5EF4-FFF2-40B4-BE49-F238E27FC236}">
                <a16:creationId xmlns:a16="http://schemas.microsoft.com/office/drawing/2014/main" id="{CAFDE761-BE61-1796-6A07-8C5C38CFE4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9731" y="1620287"/>
            <a:ext cx="1212362" cy="122213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DD0EC5-3841-0313-47D3-3376A32D7F95}"/>
              </a:ext>
            </a:extLst>
          </p:cNvPr>
          <p:cNvGrpSpPr/>
          <p:nvPr/>
        </p:nvGrpSpPr>
        <p:grpSpPr>
          <a:xfrm>
            <a:off x="8312391" y="1161385"/>
            <a:ext cx="3639499" cy="5524742"/>
            <a:chOff x="2822084" y="906734"/>
            <a:chExt cx="2340193" cy="531886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D548280-3105-0E9B-9FE6-57147E00E51D}"/>
                </a:ext>
              </a:extLst>
            </p:cNvPr>
            <p:cNvSpPr/>
            <p:nvPr/>
          </p:nvSpPr>
          <p:spPr>
            <a:xfrm>
              <a:off x="2822084" y="1107819"/>
              <a:ext cx="2340193" cy="5117783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ko-KR" altLang="en-US">
                <a:ea typeface="+mn-lt"/>
                <a:cs typeface="+mn-lt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862FFF0-DDD7-E91C-ED4D-1DEA5004F366}"/>
                </a:ext>
              </a:extLst>
            </p:cNvPr>
            <p:cNvSpPr/>
            <p:nvPr/>
          </p:nvSpPr>
          <p:spPr>
            <a:xfrm>
              <a:off x="3162125" y="906734"/>
              <a:ext cx="1599351" cy="5256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  <a:cs typeface="Pretendard"/>
                </a:rPr>
                <a:t>Data Analytics / machine learning</a:t>
              </a:r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FA23059-ACF8-1722-D320-AD65691EAFED}"/>
              </a:ext>
            </a:extLst>
          </p:cNvPr>
          <p:cNvSpPr/>
          <p:nvPr/>
        </p:nvSpPr>
        <p:spPr>
          <a:xfrm>
            <a:off x="311391" y="4536321"/>
            <a:ext cx="7840269" cy="219865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ko-KR" altLang="en-US">
              <a:ea typeface="+mn-lt"/>
              <a:cs typeface="+mn-lt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6A20AAB-0325-D443-B401-98B1AC5E4CDB}"/>
              </a:ext>
            </a:extLst>
          </p:cNvPr>
          <p:cNvSpPr/>
          <p:nvPr/>
        </p:nvSpPr>
        <p:spPr>
          <a:xfrm>
            <a:off x="686505" y="4396154"/>
            <a:ext cx="1734196" cy="292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cs typeface="Pretendard"/>
              </a:rPr>
              <a:t>XR</a:t>
            </a:r>
          </a:p>
        </p:txBody>
      </p:sp>
      <p:pic>
        <p:nvPicPr>
          <p:cNvPr id="52" name="그림 15">
            <a:extLst>
              <a:ext uri="{FF2B5EF4-FFF2-40B4-BE49-F238E27FC236}">
                <a16:creationId xmlns:a16="http://schemas.microsoft.com/office/drawing/2014/main" id="{B44A6BBF-8F41-AAAA-3799-A8E9F7AFE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1950" y="4803787"/>
            <a:ext cx="857250" cy="990600"/>
          </a:xfrm>
          <a:prstGeom prst="rect">
            <a:avLst/>
          </a:prstGeom>
        </p:spPr>
      </p:pic>
      <p:pic>
        <p:nvPicPr>
          <p:cNvPr id="54" name="그림 54">
            <a:extLst>
              <a:ext uri="{FF2B5EF4-FFF2-40B4-BE49-F238E27FC236}">
                <a16:creationId xmlns:a16="http://schemas.microsoft.com/office/drawing/2014/main" id="{FAFA5624-FF7A-95BC-1B1E-37E05AB69C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78093" y="5992460"/>
            <a:ext cx="2743200" cy="654363"/>
          </a:xfrm>
          <a:prstGeom prst="rect">
            <a:avLst/>
          </a:prstGeom>
        </p:spPr>
      </p:pic>
      <p:pic>
        <p:nvPicPr>
          <p:cNvPr id="1026" name="Picture 2" descr="UniRx - Reactive Extensions for Unity | 기능 통합 | Unity Asset Store">
            <a:extLst>
              <a:ext uri="{FF2B5EF4-FFF2-40B4-BE49-F238E27FC236}">
                <a16:creationId xmlns:a16="http://schemas.microsoft.com/office/drawing/2014/main" id="{5E1CC537-1F17-FB0E-E595-C595EC1D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588" y="5346404"/>
            <a:ext cx="1620903" cy="122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43D10FC-35BC-51F4-F045-D1CF3619F6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12209" y="2528920"/>
            <a:ext cx="2242772" cy="654295"/>
          </a:xfrm>
          <a:prstGeom prst="rect">
            <a:avLst/>
          </a:prstGeom>
        </p:spPr>
      </p:pic>
      <p:pic>
        <p:nvPicPr>
          <p:cNvPr id="57" name="그림 57">
            <a:extLst>
              <a:ext uri="{FF2B5EF4-FFF2-40B4-BE49-F238E27FC236}">
                <a16:creationId xmlns:a16="http://schemas.microsoft.com/office/drawing/2014/main" id="{4671068E-A15F-A724-C6B4-4E4E37B5AD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862" y="3666264"/>
            <a:ext cx="2098431" cy="551243"/>
          </a:xfrm>
          <a:prstGeom prst="rect">
            <a:avLst/>
          </a:prstGeom>
        </p:spPr>
      </p:pic>
      <p:pic>
        <p:nvPicPr>
          <p:cNvPr id="58" name="그림 58">
            <a:extLst>
              <a:ext uri="{FF2B5EF4-FFF2-40B4-BE49-F238E27FC236}">
                <a16:creationId xmlns:a16="http://schemas.microsoft.com/office/drawing/2014/main" id="{E2BB49E7-6FE6-8D54-F702-247520A7B8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73157" y="4598742"/>
            <a:ext cx="929299" cy="1206745"/>
          </a:xfrm>
          <a:prstGeom prst="rect">
            <a:avLst/>
          </a:prstGeom>
        </p:spPr>
      </p:pic>
      <p:pic>
        <p:nvPicPr>
          <p:cNvPr id="24" name="그림 24">
            <a:extLst>
              <a:ext uri="{FF2B5EF4-FFF2-40B4-BE49-F238E27FC236}">
                <a16:creationId xmlns:a16="http://schemas.microsoft.com/office/drawing/2014/main" id="{DE07F493-466F-B081-C076-571FEB30A1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57536" y="4272568"/>
            <a:ext cx="1865532" cy="1805746"/>
          </a:xfrm>
          <a:prstGeom prst="rect">
            <a:avLst/>
          </a:prstGeom>
        </p:spPr>
      </p:pic>
      <p:pic>
        <p:nvPicPr>
          <p:cNvPr id="59" name="그림 59">
            <a:extLst>
              <a:ext uri="{FF2B5EF4-FFF2-40B4-BE49-F238E27FC236}">
                <a16:creationId xmlns:a16="http://schemas.microsoft.com/office/drawing/2014/main" id="{F4FE19FC-FB2C-89D5-BECA-AF34FE4437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01091" y="2308225"/>
            <a:ext cx="1502509" cy="1753090"/>
          </a:xfrm>
          <a:prstGeom prst="rect">
            <a:avLst/>
          </a:prstGeom>
        </p:spPr>
      </p:pic>
      <p:pic>
        <p:nvPicPr>
          <p:cNvPr id="60" name="그림 60">
            <a:extLst>
              <a:ext uri="{FF2B5EF4-FFF2-40B4-BE49-F238E27FC236}">
                <a16:creationId xmlns:a16="http://schemas.microsoft.com/office/drawing/2014/main" id="{BC97E081-5378-49FB-F43C-E2CA173235F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169" y="1911837"/>
            <a:ext cx="2196124" cy="1637325"/>
          </a:xfrm>
          <a:prstGeom prst="rect">
            <a:avLst/>
          </a:prstGeom>
        </p:spPr>
      </p:pic>
      <p:pic>
        <p:nvPicPr>
          <p:cNvPr id="61" name="그림 61">
            <a:extLst>
              <a:ext uri="{FF2B5EF4-FFF2-40B4-BE49-F238E27FC236}">
                <a16:creationId xmlns:a16="http://schemas.microsoft.com/office/drawing/2014/main" id="{4F12B3B5-0BD1-E3E4-95D4-A9FCF8DA0DC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1400" y="1243265"/>
            <a:ext cx="1785816" cy="1518856"/>
          </a:xfrm>
          <a:prstGeom prst="rect">
            <a:avLst/>
          </a:prstGeom>
        </p:spPr>
      </p:pic>
      <p:pic>
        <p:nvPicPr>
          <p:cNvPr id="62" name="그림 16" descr="텍스트, 명함, 클립아트이(가) 표시된 사진&#10;&#10;자동 생성된 설명">
            <a:extLst>
              <a:ext uri="{FF2B5EF4-FFF2-40B4-BE49-F238E27FC236}">
                <a16:creationId xmlns:a16="http://schemas.microsoft.com/office/drawing/2014/main" id="{9843B01C-DD51-0EC5-3B31-E156D8EF12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8115" y="2489749"/>
            <a:ext cx="1212362" cy="122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원호 6"/>
          <p:cNvSpPr/>
          <p:nvPr/>
        </p:nvSpPr>
        <p:spPr>
          <a:xfrm>
            <a:off x="4107276" y="2393214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이등변 삼각형 42"/>
          <p:cNvSpPr/>
          <p:nvPr/>
        </p:nvSpPr>
        <p:spPr>
          <a:xfrm rot="10800000" flipH="1">
            <a:off x="5910121" y="1404870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인테리어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짱짱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타운</a:t>
            </a:r>
            <a:endParaRPr lang="ko-KR" altLang="en-US" sz="32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0B052D7A-6A8E-554C-EF3B-12743B89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7" y="1079553"/>
            <a:ext cx="9989388" cy="56149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5948A66-E4D4-D351-F0D7-9EFA27F5DB06}"/>
              </a:ext>
            </a:extLst>
          </p:cNvPr>
          <p:cNvSpPr/>
          <p:nvPr/>
        </p:nvSpPr>
        <p:spPr>
          <a:xfrm>
            <a:off x="1382395" y="5399893"/>
            <a:ext cx="6858000" cy="12192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D04BC2-014D-E343-7871-94F20A9F4EFE}"/>
              </a:ext>
            </a:extLst>
          </p:cNvPr>
          <p:cNvSpPr/>
          <p:nvPr/>
        </p:nvSpPr>
        <p:spPr>
          <a:xfrm>
            <a:off x="8291195" y="1244453"/>
            <a:ext cx="2611120" cy="53644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BF1C88-FB18-1831-E6BC-62A31003C0E0}"/>
              </a:ext>
            </a:extLst>
          </p:cNvPr>
          <p:cNvSpPr/>
          <p:nvPr/>
        </p:nvSpPr>
        <p:spPr>
          <a:xfrm>
            <a:off x="1087754" y="2118213"/>
            <a:ext cx="518160" cy="5384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48641D-616A-FBB7-50E5-93971FEA7887}"/>
              </a:ext>
            </a:extLst>
          </p:cNvPr>
          <p:cNvSpPr/>
          <p:nvPr/>
        </p:nvSpPr>
        <p:spPr>
          <a:xfrm>
            <a:off x="1087754" y="2666853"/>
            <a:ext cx="518160" cy="5384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1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원호 6"/>
          <p:cNvSpPr/>
          <p:nvPr/>
        </p:nvSpPr>
        <p:spPr>
          <a:xfrm>
            <a:off x="4107276" y="2373676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0" y="5443157"/>
            <a:ext cx="5200783" cy="1147663"/>
            <a:chOff x="0" y="5443157"/>
            <a:chExt cx="5200783" cy="1147663"/>
          </a:xfrm>
        </p:grpSpPr>
        <p:sp>
          <p:nvSpPr>
            <p:cNvPr id="8" name="원호 7"/>
            <p:cNvSpPr/>
            <p:nvPr/>
          </p:nvSpPr>
          <p:spPr>
            <a:xfrm>
              <a:off x="4053120" y="5443157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6590820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이등변 삼각형 42"/>
          <p:cNvSpPr/>
          <p:nvPr/>
        </p:nvSpPr>
        <p:spPr>
          <a:xfrm rot="10800000" flipH="1">
            <a:off x="5910121" y="138533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747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47475-0DF6-8EB3-E475-8BFCEC314387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1.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가구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배치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및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위치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추천</a:t>
            </a:r>
            <a:endParaRPr lang="ko-KR" altLang="en-US" sz="32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11" name="그림 14">
            <a:extLst>
              <a:ext uri="{FF2B5EF4-FFF2-40B4-BE49-F238E27FC236}">
                <a16:creationId xmlns:a16="http://schemas.microsoft.com/office/drawing/2014/main" id="{6369DE77-D819-BC53-1B56-EDC8677B4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1" y="1026860"/>
            <a:ext cx="10232746" cy="567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81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이등변 삼각형 42"/>
          <p:cNvSpPr/>
          <p:nvPr/>
        </p:nvSpPr>
        <p:spPr>
          <a:xfrm rot="10800000" flipH="1">
            <a:off x="6421813" y="154789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6" name="Picture 2" descr="컴퓨터 아이콘 사용자 그룹, 기타, png | PNGEgg">
            <a:extLst>
              <a:ext uri="{FF2B5EF4-FFF2-40B4-BE49-F238E27FC236}">
                <a16:creationId xmlns:a16="http://schemas.microsoft.com/office/drawing/2014/main" id="{8BB12742-B847-0E9E-E9F8-8B16E0815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04" y="3135990"/>
            <a:ext cx="1407461" cy="11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F4F7E-84CD-1DCF-6EEE-A126746AB6F8}"/>
              </a:ext>
            </a:extLst>
          </p:cNvPr>
          <p:cNvSpPr txBox="1"/>
          <p:nvPr/>
        </p:nvSpPr>
        <p:spPr>
          <a:xfrm>
            <a:off x="684676" y="2527284"/>
            <a:ext cx="12131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/>
              <a:t>사용자</a:t>
            </a:r>
            <a:endParaRPr lang="ko-KR" altLang="en-US" sz="2400" b="1">
              <a:cs typeface="Pretendard"/>
            </a:endParaRPr>
          </a:p>
        </p:txBody>
      </p:sp>
      <p:pic>
        <p:nvPicPr>
          <p:cNvPr id="23" name="그림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238C9B-84D5-EA98-CF79-7D57B16F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92" y="2053756"/>
            <a:ext cx="2021840" cy="76137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7ECDE4C-57C0-E3A8-0970-B2F40888134C}"/>
              </a:ext>
            </a:extLst>
          </p:cNvPr>
          <p:cNvSpPr txBox="1"/>
          <p:nvPr/>
        </p:nvSpPr>
        <p:spPr>
          <a:xfrm>
            <a:off x="4132306" y="3028337"/>
            <a:ext cx="1565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cs typeface="Pretendard"/>
              </a:rPr>
              <a:t>가구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종류</a:t>
            </a:r>
            <a:r>
              <a:rPr lang="en-US" altLang="ko-KR">
                <a:cs typeface="Pretendard"/>
              </a:rPr>
              <a:t> </a:t>
            </a:r>
            <a:r>
              <a:rPr lang="en-US" altLang="ko-KR" err="1">
                <a:cs typeface="Pretendard"/>
              </a:rPr>
              <a:t>전송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BC9955C-A073-EA24-904B-EF2CB7562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5033" y="3439053"/>
            <a:ext cx="1114635" cy="149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7A22F-0A24-D039-58B0-77E944DBF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00648" y="1022614"/>
            <a:ext cx="1639316" cy="197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10">
            <a:extLst>
              <a:ext uri="{FF2B5EF4-FFF2-40B4-BE49-F238E27FC236}">
                <a16:creationId xmlns:a16="http://schemas.microsoft.com/office/drawing/2014/main" id="{45637ADB-C916-F157-1520-BA51553393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4" t="528" r="13793" b="-1429"/>
          <a:stretch/>
        </p:blipFill>
        <p:spPr>
          <a:xfrm>
            <a:off x="5548562" y="2210491"/>
            <a:ext cx="1633888" cy="1181852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D68580E-F6B2-84FE-E9C5-854E7462D83A}"/>
              </a:ext>
            </a:extLst>
          </p:cNvPr>
          <p:cNvCxnSpPr>
            <a:cxnSpLocks/>
          </p:cNvCxnSpPr>
          <p:nvPr/>
        </p:nvCxnSpPr>
        <p:spPr>
          <a:xfrm>
            <a:off x="4300573" y="3477093"/>
            <a:ext cx="12766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3FCFA6-9A4F-2623-2E0E-1D895DC110BE}"/>
              </a:ext>
            </a:extLst>
          </p:cNvPr>
          <p:cNvCxnSpPr>
            <a:cxnSpLocks/>
          </p:cNvCxnSpPr>
          <p:nvPr/>
        </p:nvCxnSpPr>
        <p:spPr>
          <a:xfrm>
            <a:off x="1994253" y="3609173"/>
            <a:ext cx="6569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D78FC4F-1DFA-CE4A-BFD6-86DD578FE065}"/>
              </a:ext>
            </a:extLst>
          </p:cNvPr>
          <p:cNvCxnSpPr>
            <a:cxnSpLocks/>
          </p:cNvCxnSpPr>
          <p:nvPr/>
        </p:nvCxnSpPr>
        <p:spPr>
          <a:xfrm flipV="1">
            <a:off x="7419693" y="2176613"/>
            <a:ext cx="1164927" cy="741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6BB1877-55E4-BCCC-E851-ED959819C656}"/>
              </a:ext>
            </a:extLst>
          </p:cNvPr>
          <p:cNvCxnSpPr>
            <a:cxnSpLocks/>
          </p:cNvCxnSpPr>
          <p:nvPr/>
        </p:nvCxnSpPr>
        <p:spPr>
          <a:xfrm>
            <a:off x="7460333" y="3700613"/>
            <a:ext cx="1099144" cy="6157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F016A78-8F16-EF9B-D2DE-831230898179}"/>
              </a:ext>
            </a:extLst>
          </p:cNvPr>
          <p:cNvCxnSpPr>
            <a:cxnSpLocks/>
          </p:cNvCxnSpPr>
          <p:nvPr/>
        </p:nvCxnSpPr>
        <p:spPr>
          <a:xfrm flipH="1" flipV="1">
            <a:off x="7375580" y="3924133"/>
            <a:ext cx="1077327" cy="598706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6229401-4A34-97F9-ACF4-33C08CC975B7}"/>
              </a:ext>
            </a:extLst>
          </p:cNvPr>
          <p:cNvCxnSpPr>
            <a:cxnSpLocks/>
          </p:cNvCxnSpPr>
          <p:nvPr/>
        </p:nvCxnSpPr>
        <p:spPr>
          <a:xfrm flipH="1">
            <a:off x="7507660" y="2461092"/>
            <a:ext cx="1151553" cy="741680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9BB7352-34D1-C519-68C7-08C58E6C82D4}"/>
              </a:ext>
            </a:extLst>
          </p:cNvPr>
          <p:cNvCxnSpPr>
            <a:cxnSpLocks/>
          </p:cNvCxnSpPr>
          <p:nvPr/>
        </p:nvCxnSpPr>
        <p:spPr>
          <a:xfrm flipH="1">
            <a:off x="4297100" y="3710773"/>
            <a:ext cx="1263313" cy="0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CC39AE-DD82-E1AE-FA76-D774BA190BEE}"/>
              </a:ext>
            </a:extLst>
          </p:cNvPr>
          <p:cNvSpPr txBox="1"/>
          <p:nvPr/>
        </p:nvSpPr>
        <p:spPr>
          <a:xfrm>
            <a:off x="2336582" y="2856571"/>
            <a:ext cx="216377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/>
              <a:t>가구 배치</a:t>
            </a:r>
            <a:endParaRPr lang="ko-KR" altLang="en-US" sz="2400" b="1">
              <a:cs typeface="Pretendard"/>
            </a:endParaRPr>
          </a:p>
        </p:txBody>
      </p:sp>
      <p:pic>
        <p:nvPicPr>
          <p:cNvPr id="19" name="Picture 18" descr="책상 - 무료 가구 및 가정개 아이콘">
            <a:extLst>
              <a:ext uri="{FF2B5EF4-FFF2-40B4-BE49-F238E27FC236}">
                <a16:creationId xmlns:a16="http://schemas.microsoft.com/office/drawing/2014/main" id="{BF1AB861-DCD4-7D09-2800-8B94A74B1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27" y="3230320"/>
            <a:ext cx="1219201" cy="142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C582A90-8BDB-64FE-ED86-31FE86315246}"/>
              </a:ext>
            </a:extLst>
          </p:cNvPr>
          <p:cNvCxnSpPr>
            <a:cxnSpLocks/>
          </p:cNvCxnSpPr>
          <p:nvPr/>
        </p:nvCxnSpPr>
        <p:spPr>
          <a:xfrm flipH="1">
            <a:off x="9671740" y="2989412"/>
            <a:ext cx="3473" cy="11988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244B49-AAD1-30FD-E474-36C402E893C5}"/>
              </a:ext>
            </a:extLst>
          </p:cNvPr>
          <p:cNvSpPr txBox="1"/>
          <p:nvPr/>
        </p:nvSpPr>
        <p:spPr>
          <a:xfrm>
            <a:off x="4162786" y="3820817"/>
            <a:ext cx="1565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cs typeface="Pretendard"/>
              </a:rPr>
              <a:t>가구</a:t>
            </a:r>
            <a:r>
              <a:rPr lang="en-US" altLang="ko-KR">
                <a:cs typeface="Pretendard"/>
              </a:rPr>
              <a:t> </a:t>
            </a:r>
            <a:r>
              <a:rPr lang="en-US" altLang="ko-KR" err="1">
                <a:cs typeface="Pretendard"/>
              </a:rPr>
              <a:t>위치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추천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942457-F579-A501-762E-DE583409E99E}"/>
              </a:ext>
            </a:extLst>
          </p:cNvPr>
          <p:cNvSpPr txBox="1"/>
          <p:nvPr/>
        </p:nvSpPr>
        <p:spPr>
          <a:xfrm>
            <a:off x="8605837" y="4284189"/>
            <a:ext cx="19888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cs typeface="Pretendard"/>
              </a:rPr>
              <a:t>협업 필터링 기반 </a:t>
            </a:r>
            <a:r>
              <a:rPr lang="en-US" altLang="ko-KR" sz="2000" b="1">
                <a:cs typeface="Pretendard"/>
              </a:rPr>
              <a:t>추천 </a:t>
            </a:r>
            <a:r>
              <a:rPr lang="en-US" altLang="ko-KR" sz="2000" b="1" err="1">
                <a:cs typeface="Pretendard"/>
              </a:rPr>
              <a:t>시스템</a:t>
            </a:r>
            <a:endParaRPr lang="en-US" altLang="ko-KR" sz="2000" b="1">
              <a:cs typeface="Pretendar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D77807-1DD5-C939-1824-30E5D1EC9DC6}"/>
              </a:ext>
            </a:extLst>
          </p:cNvPr>
          <p:cNvSpPr txBox="1"/>
          <p:nvPr/>
        </p:nvSpPr>
        <p:spPr>
          <a:xfrm>
            <a:off x="9720306" y="3231537"/>
            <a:ext cx="15656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cs typeface="Pretendard"/>
              </a:rPr>
              <a:t>다른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사용자의</a:t>
            </a:r>
            <a:r>
              <a:rPr lang="en-US" altLang="ko-KR">
                <a:cs typeface="Pretendard"/>
              </a:rPr>
              <a:t> </a:t>
            </a:r>
          </a:p>
          <a:p>
            <a:pPr algn="ctr"/>
            <a:r>
              <a:rPr lang="en-US" altLang="ko-KR" err="1">
                <a:cs typeface="Pretendard"/>
              </a:rPr>
              <a:t>가구</a:t>
            </a:r>
            <a:r>
              <a:rPr lang="en-US" altLang="ko-KR">
                <a:cs typeface="Pretendard"/>
              </a:rPr>
              <a:t> </a:t>
            </a:r>
            <a:r>
              <a:rPr lang="en-US" altLang="ko-KR" err="1">
                <a:cs typeface="Pretendard"/>
              </a:rPr>
              <a:t>위치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전송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3062DE2-C4A1-3452-E0A8-D9A75AC6249C}"/>
              </a:ext>
            </a:extLst>
          </p:cNvPr>
          <p:cNvCxnSpPr>
            <a:cxnSpLocks/>
          </p:cNvCxnSpPr>
          <p:nvPr/>
        </p:nvCxnSpPr>
        <p:spPr>
          <a:xfrm flipV="1">
            <a:off x="9483605" y="2988949"/>
            <a:ext cx="0" cy="1199040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7A6C4A7-5CAD-E5FA-75F1-B2405762C62C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1.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가구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배치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및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위치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추천</a:t>
            </a:r>
            <a:endParaRPr lang="ko-KR" altLang="en-US" sz="32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841FCE-9973-458E-AD28-237E853A3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068" y="4992075"/>
            <a:ext cx="1474153" cy="147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21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5443157"/>
            <a:ext cx="5200783" cy="1147663"/>
            <a:chOff x="0" y="5443157"/>
            <a:chExt cx="5200783" cy="1147663"/>
          </a:xfrm>
        </p:grpSpPr>
        <p:sp>
          <p:nvSpPr>
            <p:cNvPr id="8" name="원호 7"/>
            <p:cNvSpPr/>
            <p:nvPr/>
          </p:nvSpPr>
          <p:spPr>
            <a:xfrm>
              <a:off x="4053120" y="5443157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6590820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이등변 삼각형 42"/>
          <p:cNvSpPr/>
          <p:nvPr/>
        </p:nvSpPr>
        <p:spPr>
          <a:xfrm rot="10800000" flipH="1">
            <a:off x="5910121" y="138533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747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933EC-5B02-4AC2-BC50-D3DAAABDEFE2}"/>
              </a:ext>
            </a:extLst>
          </p:cNvPr>
          <p:cNvSpPr txBox="1"/>
          <p:nvPr/>
        </p:nvSpPr>
        <p:spPr>
          <a:xfrm>
            <a:off x="1465775" y="1249680"/>
            <a:ext cx="43961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Pretendard"/>
              </a:rPr>
              <a:t>가구 위치 관계 &gt;&gt; 코사인 유사도 </a:t>
            </a:r>
            <a:r>
              <a:rPr lang="ko-KR" altLang="en-US" err="1">
                <a:cs typeface="Pretendard"/>
              </a:rPr>
              <a:t>히트맵</a:t>
            </a:r>
            <a:endParaRPr lang="ko-KR" err="1"/>
          </a:p>
        </p:txBody>
      </p:sp>
      <p:pic>
        <p:nvPicPr>
          <p:cNvPr id="17" name="그림 17">
            <a:extLst>
              <a:ext uri="{FF2B5EF4-FFF2-40B4-BE49-F238E27FC236}">
                <a16:creationId xmlns:a16="http://schemas.microsoft.com/office/drawing/2014/main" id="{AFF96EF7-4BC6-8800-0800-10C77160D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265" y="1770185"/>
            <a:ext cx="4589584" cy="4579815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2F4D28-B94E-EC89-68D9-A402626892BD}"/>
              </a:ext>
            </a:extLst>
          </p:cNvPr>
          <p:cNvSpPr txBox="1"/>
          <p:nvPr/>
        </p:nvSpPr>
        <p:spPr>
          <a:xfrm>
            <a:off x="6462153" y="1249680"/>
            <a:ext cx="51972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Pretendard"/>
              </a:rPr>
              <a:t>노란 의자와 위치 관계성이 높은 가구들 추천</a:t>
            </a:r>
          </a:p>
        </p:txBody>
      </p:sp>
      <p:pic>
        <p:nvPicPr>
          <p:cNvPr id="22" name="그림 23" descr="여왕, 갤러리, 벡터그래픽이(가) 표시된 사진&#10;&#10;자동 생성된 설명">
            <a:extLst>
              <a:ext uri="{FF2B5EF4-FFF2-40B4-BE49-F238E27FC236}">
                <a16:creationId xmlns:a16="http://schemas.microsoft.com/office/drawing/2014/main" id="{FEC954DC-04C5-F566-C472-39B573C5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670" y="1766251"/>
            <a:ext cx="4550506" cy="456814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80A2F-440C-1522-7A7E-092376B56D53}"/>
              </a:ext>
            </a:extLst>
          </p:cNvPr>
          <p:cNvSpPr txBox="1"/>
          <p:nvPr/>
        </p:nvSpPr>
        <p:spPr>
          <a:xfrm>
            <a:off x="1089567" y="380131"/>
            <a:ext cx="969133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</a:t>
            </a:r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 AI: EDA &amp; Item based collaborative filtering</a:t>
            </a:r>
            <a:endParaRPr lang="en-US" sz="32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endParaRPr lang="en-US" altLang="ko-KR" sz="3200" b="1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08651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원호 6"/>
          <p:cNvSpPr/>
          <p:nvPr/>
        </p:nvSpPr>
        <p:spPr>
          <a:xfrm>
            <a:off x="4107276" y="2373676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이등변 삼각형 42"/>
          <p:cNvSpPr/>
          <p:nvPr/>
        </p:nvSpPr>
        <p:spPr>
          <a:xfrm rot="10800000" flipH="1">
            <a:off x="5910121" y="138533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2.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실제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가구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추천</a:t>
            </a:r>
            <a:endParaRPr lang="en-US" altLang="ko-KR" sz="3200" b="1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4" name="그림 5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ACAAE7AA-0D1E-F7BA-6628-EB73D68D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78916"/>
            <a:ext cx="10261600" cy="573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5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이등변 삼각형 42"/>
          <p:cNvSpPr/>
          <p:nvPr/>
        </p:nvSpPr>
        <p:spPr>
          <a:xfrm rot="10800000" flipH="1">
            <a:off x="6926121" y="167997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6" name="Picture 2" descr="컴퓨터 아이콘 사용자 그룹, 기타, png | PNGEgg">
            <a:extLst>
              <a:ext uri="{FF2B5EF4-FFF2-40B4-BE49-F238E27FC236}">
                <a16:creationId xmlns:a16="http://schemas.microsoft.com/office/drawing/2014/main" id="{8BB12742-B847-0E9E-E9F8-8B16E0815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52" y="3247750"/>
            <a:ext cx="1407461" cy="11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F4F7E-84CD-1DCF-6EEE-A126746AB6F8}"/>
              </a:ext>
            </a:extLst>
          </p:cNvPr>
          <p:cNvSpPr txBox="1"/>
          <p:nvPr/>
        </p:nvSpPr>
        <p:spPr>
          <a:xfrm>
            <a:off x="874024" y="2639044"/>
            <a:ext cx="12131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/>
              <a:t>사용자</a:t>
            </a:r>
            <a:endParaRPr lang="ko-KR" altLang="en-US" sz="2400" b="1">
              <a:cs typeface="Pretendard"/>
            </a:endParaRPr>
          </a:p>
        </p:txBody>
      </p:sp>
      <p:pic>
        <p:nvPicPr>
          <p:cNvPr id="23" name="그림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238C9B-84D5-EA98-CF79-7D57B16F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920" y="1830236"/>
            <a:ext cx="1767840" cy="669932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D68580E-F6B2-84FE-E9C5-854E7462D83A}"/>
              </a:ext>
            </a:extLst>
          </p:cNvPr>
          <p:cNvCxnSpPr>
            <a:cxnSpLocks/>
          </p:cNvCxnSpPr>
          <p:nvPr/>
        </p:nvCxnSpPr>
        <p:spPr>
          <a:xfrm flipV="1">
            <a:off x="4771762" y="2341036"/>
            <a:ext cx="1536940" cy="740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3FCFA6-9A4F-2623-2E0E-1D895DC110BE}"/>
              </a:ext>
            </a:extLst>
          </p:cNvPr>
          <p:cNvCxnSpPr>
            <a:cxnSpLocks/>
          </p:cNvCxnSpPr>
          <p:nvPr/>
        </p:nvCxnSpPr>
        <p:spPr>
          <a:xfrm>
            <a:off x="2183601" y="3710773"/>
            <a:ext cx="971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F016A78-8F16-EF9B-D2DE-831230898179}"/>
              </a:ext>
            </a:extLst>
          </p:cNvPr>
          <p:cNvCxnSpPr>
            <a:cxnSpLocks/>
          </p:cNvCxnSpPr>
          <p:nvPr/>
        </p:nvCxnSpPr>
        <p:spPr>
          <a:xfrm flipH="1" flipV="1">
            <a:off x="7954916" y="2213736"/>
            <a:ext cx="1425873" cy="0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9BB7352-34D1-C519-68C7-08C58E6C82D4}"/>
              </a:ext>
            </a:extLst>
          </p:cNvPr>
          <p:cNvCxnSpPr>
            <a:cxnSpLocks/>
          </p:cNvCxnSpPr>
          <p:nvPr/>
        </p:nvCxnSpPr>
        <p:spPr>
          <a:xfrm flipH="1">
            <a:off x="4860027" y="2544568"/>
            <a:ext cx="1514188" cy="792481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0E0542-5F1C-34AF-ABFF-71B7D55C6F00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2.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실제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가구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추천</a:t>
            </a:r>
            <a:endParaRPr lang="en-US" altLang="ko-KR" sz="3200" b="1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14" name="Picture 18" descr="책상 - 무료 가구 및 가정개 아이콘">
            <a:extLst>
              <a:ext uri="{FF2B5EF4-FFF2-40B4-BE49-F238E27FC236}">
                <a16:creationId xmlns:a16="http://schemas.microsoft.com/office/drawing/2014/main" id="{34751132-132B-72A4-99EA-09DB5FAB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251" y="3031808"/>
            <a:ext cx="1101971" cy="15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354ABF9-8367-5C97-6127-1DF17A587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42135" y="1315992"/>
            <a:ext cx="1411121" cy="193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166174-F77B-C02B-9123-446EC3EA7D1D}"/>
              </a:ext>
            </a:extLst>
          </p:cNvPr>
          <p:cNvSpPr txBox="1"/>
          <p:nvPr/>
        </p:nvSpPr>
        <p:spPr>
          <a:xfrm>
            <a:off x="2672644" y="2775291"/>
            <a:ext cx="216377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/>
              <a:t>가구 선택</a:t>
            </a:r>
            <a:endParaRPr lang="ko-KR" altLang="en-US" sz="2400" b="1">
              <a:cs typeface="Pretendar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9B90CC-5C2F-8332-3BB2-E760632A123F}"/>
              </a:ext>
            </a:extLst>
          </p:cNvPr>
          <p:cNvSpPr txBox="1"/>
          <p:nvPr/>
        </p:nvSpPr>
        <p:spPr>
          <a:xfrm>
            <a:off x="9011250" y="1234515"/>
            <a:ext cx="216377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dirty="0" err="1"/>
              <a:t>크롤링</a:t>
            </a:r>
            <a:endParaRPr lang="ko-KR" altLang="en-US" sz="2400" b="1" dirty="0">
              <a:cs typeface="Pretendard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DF89DE3-B204-821B-2922-EAD1F70571A4}"/>
              </a:ext>
            </a:extLst>
          </p:cNvPr>
          <p:cNvCxnSpPr>
            <a:cxnSpLocks/>
          </p:cNvCxnSpPr>
          <p:nvPr/>
        </p:nvCxnSpPr>
        <p:spPr>
          <a:xfrm flipV="1">
            <a:off x="7372722" y="3407836"/>
            <a:ext cx="2780" cy="1502898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CEB4F93-A86D-8022-03B8-9B5290320D48}"/>
              </a:ext>
            </a:extLst>
          </p:cNvPr>
          <p:cNvCxnSpPr>
            <a:cxnSpLocks/>
          </p:cNvCxnSpPr>
          <p:nvPr/>
        </p:nvCxnSpPr>
        <p:spPr>
          <a:xfrm flipH="1">
            <a:off x="7125707" y="3428488"/>
            <a:ext cx="348" cy="14528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6E111F4-5A7A-B237-DB8D-0445BF2A7D56}"/>
              </a:ext>
            </a:extLst>
          </p:cNvPr>
          <p:cNvCxnSpPr>
            <a:cxnSpLocks/>
          </p:cNvCxnSpPr>
          <p:nvPr/>
        </p:nvCxnSpPr>
        <p:spPr>
          <a:xfrm>
            <a:off x="4707188" y="4469255"/>
            <a:ext cx="1510367" cy="7518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DAA2337-9BA3-E4A8-17D7-741694C6DC69}"/>
              </a:ext>
            </a:extLst>
          </p:cNvPr>
          <p:cNvCxnSpPr>
            <a:cxnSpLocks/>
          </p:cNvCxnSpPr>
          <p:nvPr/>
        </p:nvCxnSpPr>
        <p:spPr>
          <a:xfrm flipH="1" flipV="1">
            <a:off x="4541155" y="4672455"/>
            <a:ext cx="1588433" cy="7924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126F70-B4C1-7DBA-572B-487E0FF36BB5}"/>
              </a:ext>
            </a:extLst>
          </p:cNvPr>
          <p:cNvSpPr txBox="1"/>
          <p:nvPr/>
        </p:nvSpPr>
        <p:spPr>
          <a:xfrm>
            <a:off x="4345665" y="5446417"/>
            <a:ext cx="15656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cs typeface="Pretendard"/>
              </a:rPr>
              <a:t>실제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가구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추천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6A2C86-E5C3-9912-E179-A4AD21572E3E}"/>
              </a:ext>
            </a:extLst>
          </p:cNvPr>
          <p:cNvSpPr txBox="1"/>
          <p:nvPr/>
        </p:nvSpPr>
        <p:spPr>
          <a:xfrm>
            <a:off x="4619985" y="1859937"/>
            <a:ext cx="20635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cs typeface="Pretendard"/>
              </a:rPr>
              <a:t>선택한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가구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전송</a:t>
            </a:r>
            <a:endParaRPr lang="en-US" altLang="ko-KR">
              <a:cs typeface="Pretendar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122275-0B31-0572-A54B-D1CC5D559B64}"/>
              </a:ext>
            </a:extLst>
          </p:cNvPr>
          <p:cNvSpPr txBox="1"/>
          <p:nvPr/>
        </p:nvSpPr>
        <p:spPr>
          <a:xfrm>
            <a:off x="7637505" y="1758337"/>
            <a:ext cx="20635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cs typeface="Pretendard"/>
              </a:rPr>
              <a:t>정보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저장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7A3E3C51-0916-995D-51F7-FEC85FBF9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0633" y="4983373"/>
            <a:ext cx="1114635" cy="149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10">
            <a:extLst>
              <a:ext uri="{FF2B5EF4-FFF2-40B4-BE49-F238E27FC236}">
                <a16:creationId xmlns:a16="http://schemas.microsoft.com/office/drawing/2014/main" id="{D576804C-0817-1FC8-2E90-EC7D13B213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14" t="528" r="13793" b="-1429"/>
          <a:stretch/>
        </p:blipFill>
        <p:spPr>
          <a:xfrm>
            <a:off x="7377362" y="5034971"/>
            <a:ext cx="1633888" cy="11818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E06A01-33FE-BAE6-4819-696CF830ED1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164" y="1758337"/>
            <a:ext cx="1120555" cy="1120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2B474-46AA-58CE-6437-572C85E61F9F}"/>
              </a:ext>
            </a:extLst>
          </p:cNvPr>
          <p:cNvSpPr txBox="1"/>
          <p:nvPr/>
        </p:nvSpPr>
        <p:spPr>
          <a:xfrm>
            <a:off x="9069375" y="2855448"/>
            <a:ext cx="216377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dirty="0">
                <a:cs typeface="Pretendard"/>
              </a:rPr>
              <a:t>Scheduling</a:t>
            </a:r>
            <a:endParaRPr lang="ko-KR" altLang="en-US" sz="1600" dirty="0">
              <a:cs typeface="Pretendar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369D01-01A1-B028-76E1-823CDF1EEB0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340" y="2708474"/>
            <a:ext cx="948023" cy="94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0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2"/>
                </a:solidFill>
              </a:rPr>
              <a:t>팀원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>
                <a:solidFill>
                  <a:schemeClr val="accent2"/>
                </a:solidFill>
              </a:rPr>
              <a:t>1</a:t>
            </a:r>
            <a:endParaRPr lang="ko-KR" altLang="en-US" sz="199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원호 6"/>
          <p:cNvSpPr/>
          <p:nvPr/>
        </p:nvSpPr>
        <p:spPr>
          <a:xfrm>
            <a:off x="4107276" y="2373676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이등변 삼각형 42"/>
          <p:cNvSpPr/>
          <p:nvPr/>
        </p:nvSpPr>
        <p:spPr>
          <a:xfrm rot="10800000" flipH="1">
            <a:off x="5910121" y="138533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&gt;&gt; AI: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크롤링 및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DAFDD-8B17-54D8-1E7F-D66110FBA807}"/>
              </a:ext>
            </a:extLst>
          </p:cNvPr>
          <p:cNvSpPr txBox="1"/>
          <p:nvPr/>
        </p:nvSpPr>
        <p:spPr>
          <a:xfrm>
            <a:off x="653716" y="974788"/>
            <a:ext cx="10771196" cy="610288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네이버 블로그 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크롤링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Pretendard"/>
              <a:ea typeface="Pretendard"/>
              <a:cs typeface="Pretendard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네이버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Open API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활용하여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link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정보를 활용하여 이중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크롤링을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진행</a:t>
            </a:r>
            <a:endParaRPr lang="en-US" altLang="ko-KR" sz="1400" dirty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블로그 글의 전체 </a:t>
            </a:r>
            <a:r>
              <a:rPr lang="en-US" altLang="ko-KR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tml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를 가져와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txt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파일로 저장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/>
              <a:ea typeface="Pretendard"/>
              <a:cs typeface="Pretendard"/>
            </a:endParaRPr>
          </a:p>
          <a:p>
            <a:pPr rtl="0" fontAlgn="base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한국어 형태소 분석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한국어 처리 패키지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Konlpy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를 활용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/>
              <a:ea typeface="Pretendard"/>
              <a:cs typeface="Pretendard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형태소 분석기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Open Korean Text(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Okt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)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를 활용하여 텍스트 분석 진행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/>
              <a:ea typeface="Pretendard"/>
              <a:cs typeface="Pretendard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자연어 처리 패키지 의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불용어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stopword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)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제거 기능을 활용하여</a:t>
            </a:r>
            <a:r>
              <a:rPr lang="en-US" altLang="ko-KR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불용어</a:t>
            </a:r>
            <a:r>
              <a:rPr lang="ko-KR" altLang="en-US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제거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Pretendard"/>
              <a:ea typeface="Pretendard"/>
              <a:cs typeface="Pretendard"/>
            </a:endParaRPr>
          </a:p>
          <a:p>
            <a:pPr fontAlgn="base">
              <a:lnSpc>
                <a:spcPct val="250000"/>
              </a:lnSpc>
            </a:pPr>
            <a:r>
              <a:rPr lang="ko-KR" altLang="en-US" b="1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긍정/ 부정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리뷰 분석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google_play_scraper</a:t>
            </a:r>
            <a:r>
              <a:rPr lang="en-US" altLang="ko-KR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패키지를 활용하여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유사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플랫폼 어플의 리뷰를 가져와 긍정</a:t>
            </a:r>
            <a:r>
              <a:rPr lang="ko-KR" altLang="en-US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/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부정 분류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IMDB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영화 </a:t>
            </a:r>
            <a:r>
              <a:rPr lang="ko-KR" altLang="en-US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리뷰 분석에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사용했던 모델을 가져와서 </a:t>
            </a:r>
            <a:r>
              <a:rPr lang="ko-KR" altLang="en-US" sz="1400" dirty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변형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Pretendard"/>
                <a:ea typeface="Pretendard"/>
                <a:cs typeface="Pretendard"/>
              </a:rPr>
              <a:t> 후 적용</a:t>
            </a:r>
          </a:p>
          <a:p>
            <a:pPr>
              <a:lnSpc>
                <a:spcPct val="250000"/>
              </a:lnSpc>
            </a:pPr>
            <a:r>
              <a:rPr lang="ko-KR" b="1" dirty="0">
                <a:ea typeface="+mn-lt"/>
                <a:cs typeface="+mn-lt"/>
              </a:rPr>
              <a:t>가구 이미지 </a:t>
            </a:r>
            <a:r>
              <a:rPr lang="ko-KR" b="1" dirty="0" err="1">
                <a:ea typeface="+mn-lt"/>
                <a:cs typeface="+mn-lt"/>
              </a:rPr>
              <a:t>크롤링</a:t>
            </a:r>
            <a:r>
              <a:rPr lang="ko-KR" b="1" dirty="0">
                <a:ea typeface="+mn-lt"/>
                <a:cs typeface="+mn-lt"/>
              </a:rPr>
              <a:t> ( IKEA, Google </a:t>
            </a:r>
            <a:r>
              <a:rPr lang="ko-KR" b="1" dirty="0" err="1">
                <a:ea typeface="+mn-lt"/>
                <a:cs typeface="+mn-lt"/>
              </a:rPr>
              <a:t>Image</a:t>
            </a:r>
            <a:r>
              <a:rPr lang="ko-KR" b="1" dirty="0">
                <a:ea typeface="+mn-lt"/>
                <a:cs typeface="+mn-lt"/>
              </a:rPr>
              <a:t>, NAVER </a:t>
            </a:r>
            <a:r>
              <a:rPr lang="ko-KR" b="1" dirty="0" err="1">
                <a:ea typeface="+mn-lt"/>
                <a:cs typeface="+mn-lt"/>
              </a:rPr>
              <a:t>Open</a:t>
            </a:r>
            <a:r>
              <a:rPr lang="ko-KR" b="1" dirty="0">
                <a:ea typeface="+mn-lt"/>
                <a:cs typeface="+mn-lt"/>
              </a:rPr>
              <a:t> API )</a:t>
            </a:r>
            <a:endParaRPr lang="ko-KR" dirty="0">
              <a:cs typeface="Pretendard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+mn-lt"/>
                <a:cs typeface="+mn-lt"/>
              </a:rPr>
              <a:t> </a:t>
            </a:r>
            <a:r>
              <a:rPr lang="ko-KR" sz="1400" dirty="0">
                <a:ea typeface="+mn-lt"/>
                <a:cs typeface="+mn-lt"/>
              </a:rPr>
              <a:t>가구 분류 모델 생성을 위해 이미지 </a:t>
            </a:r>
            <a:r>
              <a:rPr lang="ko-KR" sz="1400" dirty="0" err="1">
                <a:ea typeface="+mn-lt"/>
                <a:cs typeface="+mn-lt"/>
              </a:rPr>
              <a:t>크롤링</a:t>
            </a:r>
            <a:r>
              <a:rPr lang="ko-KR" sz="1400" dirty="0">
                <a:ea typeface="+mn-lt"/>
                <a:cs typeface="+mn-lt"/>
              </a:rPr>
              <a:t> 진행</a:t>
            </a:r>
            <a:endParaRPr lang="ko-KR" altLang="en-US" sz="1400" dirty="0"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+mn-lt"/>
                <a:cs typeface="+mn-lt"/>
              </a:rPr>
              <a:t> </a:t>
            </a:r>
            <a:r>
              <a:rPr lang="ko-KR" sz="1400" dirty="0">
                <a:ea typeface="+mn-lt"/>
                <a:cs typeface="+mn-lt"/>
              </a:rPr>
              <a:t>모델 성능을 위해 양질의 데이터셋을 구하기 위해 플랫폼 선정 후 </a:t>
            </a:r>
            <a:r>
              <a:rPr lang="ko-KR" sz="1400" dirty="0" err="1">
                <a:ea typeface="+mn-lt"/>
                <a:cs typeface="+mn-lt"/>
              </a:rPr>
              <a:t>크롤링</a:t>
            </a:r>
            <a:r>
              <a:rPr lang="ko-KR" sz="1400" dirty="0">
                <a:ea typeface="+mn-lt"/>
                <a:cs typeface="+mn-lt"/>
              </a:rPr>
              <a:t> 진행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ea typeface="+mn-lt"/>
                <a:cs typeface="+mn-lt"/>
              </a:rPr>
              <a:t> 실시간 추천시스템에 아이템을 제공하기 위해 </a:t>
            </a:r>
            <a:r>
              <a:rPr lang="ko-KR" altLang="en-US" sz="1400" dirty="0" err="1">
                <a:ea typeface="+mn-lt"/>
                <a:cs typeface="+mn-lt"/>
              </a:rPr>
              <a:t>스케쥴링을</a:t>
            </a:r>
            <a:r>
              <a:rPr lang="ko-KR" altLang="en-US" sz="1400" dirty="0">
                <a:ea typeface="+mn-lt"/>
                <a:cs typeface="+mn-lt"/>
              </a:rPr>
              <a:t> 통해 정해진 시간 마다 </a:t>
            </a:r>
            <a:r>
              <a:rPr lang="ko-KR" altLang="en-US" sz="1400" dirty="0" err="1">
                <a:ea typeface="+mn-lt"/>
                <a:cs typeface="+mn-lt"/>
              </a:rPr>
              <a:t>크롤링</a:t>
            </a:r>
            <a:r>
              <a:rPr lang="ko-KR" altLang="en-US" sz="1400" dirty="0">
                <a:ea typeface="+mn-lt"/>
                <a:cs typeface="+mn-lt"/>
              </a:rPr>
              <a:t> 진행 후 </a:t>
            </a:r>
            <a:r>
              <a:rPr lang="ko-KR" altLang="en-US" sz="1400" dirty="0" err="1">
                <a:ea typeface="+mn-lt"/>
                <a:cs typeface="+mn-lt"/>
              </a:rPr>
              <a:t>DB에</a:t>
            </a:r>
            <a:r>
              <a:rPr lang="ko-KR" altLang="en-US" sz="1400" dirty="0">
                <a:ea typeface="+mn-lt"/>
                <a:cs typeface="+mn-lt"/>
              </a:rPr>
              <a:t> 저장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ea typeface="+mn-lt"/>
              <a:cs typeface="+mn-lt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DA4C7299-78E5-7A4B-F48F-F9637DEF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766" y="510214"/>
            <a:ext cx="3862755" cy="3091305"/>
          </a:xfrm>
          <a:prstGeom prst="rect">
            <a:avLst/>
          </a:prstGeom>
        </p:spPr>
      </p:pic>
      <p:pic>
        <p:nvPicPr>
          <p:cNvPr id="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5EB9B4C-1C7C-C3E7-A074-0D8CADDA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768" y="3675510"/>
            <a:ext cx="3862754" cy="29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2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원호 6"/>
          <p:cNvSpPr/>
          <p:nvPr/>
        </p:nvSpPr>
        <p:spPr>
          <a:xfrm>
            <a:off x="4107276" y="2373676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이등변 삼각형 42"/>
          <p:cNvSpPr/>
          <p:nvPr/>
        </p:nvSpPr>
        <p:spPr>
          <a:xfrm rot="10800000" flipH="1">
            <a:off x="5910121" y="138533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3.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장바구니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연관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추천</a:t>
            </a:r>
            <a:endParaRPr lang="ko-KR" altLang="en-US" sz="32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5" name="그림 5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167C74D7-22A1-E669-897D-0CE27911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74" y="981819"/>
            <a:ext cx="10306593" cy="57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84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이등변 삼각형 42"/>
          <p:cNvSpPr/>
          <p:nvPr/>
        </p:nvSpPr>
        <p:spPr>
          <a:xfrm rot="10800000" flipH="1">
            <a:off x="7434121" y="182221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6" name="Picture 2" descr="컴퓨터 아이콘 사용자 그룹, 기타, png | PNGEgg">
            <a:extLst>
              <a:ext uri="{FF2B5EF4-FFF2-40B4-BE49-F238E27FC236}">
                <a16:creationId xmlns:a16="http://schemas.microsoft.com/office/drawing/2014/main" id="{8BB12742-B847-0E9E-E9F8-8B16E0815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2" y="3329030"/>
            <a:ext cx="1407461" cy="11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F4F7E-84CD-1DCF-6EEE-A126746AB6F8}"/>
              </a:ext>
            </a:extLst>
          </p:cNvPr>
          <p:cNvSpPr txBox="1"/>
          <p:nvPr/>
        </p:nvSpPr>
        <p:spPr>
          <a:xfrm>
            <a:off x="772424" y="2720324"/>
            <a:ext cx="12131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/>
              <a:t>사용자</a:t>
            </a:r>
            <a:endParaRPr lang="ko-KR" altLang="en-US" sz="2400" b="1">
              <a:cs typeface="Pretendard"/>
            </a:endParaRPr>
          </a:p>
        </p:txBody>
      </p:sp>
      <p:pic>
        <p:nvPicPr>
          <p:cNvPr id="23" name="그림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238C9B-84D5-EA98-CF79-7D57B16F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320" y="1911516"/>
            <a:ext cx="1767840" cy="6699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7ECDE4C-57C0-E3A8-0970-B2F40888134C}"/>
              </a:ext>
            </a:extLst>
          </p:cNvPr>
          <p:cNvSpPr txBox="1"/>
          <p:nvPr/>
        </p:nvSpPr>
        <p:spPr>
          <a:xfrm>
            <a:off x="4535014" y="3038497"/>
            <a:ext cx="15656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cs typeface="Pretendard"/>
              </a:rPr>
              <a:t>장바구니에</a:t>
            </a:r>
            <a:r>
              <a:rPr lang="en-US" altLang="ko-KR">
                <a:cs typeface="Pretendard"/>
              </a:rPr>
              <a:t> </a:t>
            </a:r>
          </a:p>
          <a:p>
            <a:pPr algn="ctr"/>
            <a:r>
              <a:rPr lang="en-US" altLang="ko-KR" err="1">
                <a:cs typeface="Pretendard"/>
              </a:rPr>
              <a:t>담은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가구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전송</a:t>
            </a:r>
            <a:endParaRPr lang="en-US" altLang="ko-KR">
              <a:cs typeface="Pretendard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BC9955C-A073-EA24-904B-EF2CB7562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63821" y="3723533"/>
            <a:ext cx="1094315" cy="147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7A22F-0A24-D039-58B0-77E944DBF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63174" y="1287862"/>
            <a:ext cx="1334516" cy="15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10">
            <a:extLst>
              <a:ext uri="{FF2B5EF4-FFF2-40B4-BE49-F238E27FC236}">
                <a16:creationId xmlns:a16="http://schemas.microsoft.com/office/drawing/2014/main" id="{45637ADB-C916-F157-1520-BA51553393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4" t="528" r="13793" b="-1429"/>
          <a:stretch/>
        </p:blipFill>
        <p:spPr>
          <a:xfrm>
            <a:off x="6225590" y="2291771"/>
            <a:ext cx="1765968" cy="1313932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D68580E-F6B2-84FE-E9C5-854E7462D83A}"/>
              </a:ext>
            </a:extLst>
          </p:cNvPr>
          <p:cNvCxnSpPr>
            <a:cxnSpLocks/>
          </p:cNvCxnSpPr>
          <p:nvPr/>
        </p:nvCxnSpPr>
        <p:spPr>
          <a:xfrm flipV="1">
            <a:off x="4368001" y="3771733"/>
            <a:ext cx="2059007" cy="101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3FCFA6-9A4F-2623-2E0E-1D895DC110BE}"/>
              </a:ext>
            </a:extLst>
          </p:cNvPr>
          <p:cNvCxnSpPr>
            <a:cxnSpLocks/>
          </p:cNvCxnSpPr>
          <p:nvPr/>
        </p:nvCxnSpPr>
        <p:spPr>
          <a:xfrm>
            <a:off x="2082001" y="3792053"/>
            <a:ext cx="971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D78FC4F-1DFA-CE4A-BFD6-86DD578FE065}"/>
              </a:ext>
            </a:extLst>
          </p:cNvPr>
          <p:cNvCxnSpPr>
            <a:cxnSpLocks/>
          </p:cNvCxnSpPr>
          <p:nvPr/>
        </p:nvCxnSpPr>
        <p:spPr>
          <a:xfrm flipV="1">
            <a:off x="8167841" y="2379813"/>
            <a:ext cx="1164927" cy="741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6BB1877-55E4-BCCC-E851-ED959819C656}"/>
              </a:ext>
            </a:extLst>
          </p:cNvPr>
          <p:cNvCxnSpPr>
            <a:cxnSpLocks/>
          </p:cNvCxnSpPr>
          <p:nvPr/>
        </p:nvCxnSpPr>
        <p:spPr>
          <a:xfrm>
            <a:off x="8259281" y="4259413"/>
            <a:ext cx="1164927" cy="8026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F016A78-8F16-EF9B-D2DE-831230898179}"/>
              </a:ext>
            </a:extLst>
          </p:cNvPr>
          <p:cNvCxnSpPr>
            <a:cxnSpLocks/>
          </p:cNvCxnSpPr>
          <p:nvPr/>
        </p:nvCxnSpPr>
        <p:spPr>
          <a:xfrm flipH="1" flipV="1">
            <a:off x="8135056" y="4534552"/>
            <a:ext cx="1242993" cy="843280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6229401-4A34-97F9-ACF4-33C08CC975B7}"/>
              </a:ext>
            </a:extLst>
          </p:cNvPr>
          <p:cNvCxnSpPr>
            <a:cxnSpLocks/>
          </p:cNvCxnSpPr>
          <p:nvPr/>
        </p:nvCxnSpPr>
        <p:spPr>
          <a:xfrm flipH="1">
            <a:off x="8255808" y="2664292"/>
            <a:ext cx="1151553" cy="741680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53520F-9729-74CC-1C9E-E210E0BD1D47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3.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장바구니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연관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추천</a:t>
            </a:r>
            <a:endParaRPr lang="ko-KR" altLang="en-US" sz="32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47" name="그래픽 46" descr="전자 상거래 단색으로 채워진">
            <a:extLst>
              <a:ext uri="{FF2B5EF4-FFF2-40B4-BE49-F238E27FC236}">
                <a16:creationId xmlns:a16="http://schemas.microsoft.com/office/drawing/2014/main" id="{8883A10D-9936-98F6-846E-2D2D05BF90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11859" y="3149022"/>
            <a:ext cx="1568268" cy="153633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649490C-F585-DD47-351A-D06F71E88905}"/>
              </a:ext>
            </a:extLst>
          </p:cNvPr>
          <p:cNvSpPr txBox="1"/>
          <p:nvPr/>
        </p:nvSpPr>
        <p:spPr>
          <a:xfrm>
            <a:off x="2607210" y="2622891"/>
            <a:ext cx="216377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/>
              <a:t>가구 쇼핑</a:t>
            </a:r>
            <a:endParaRPr lang="ko-KR" altLang="en-US" sz="2400" b="1">
              <a:cs typeface="Pretendar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E19353-2149-07AE-2022-BDEA5965B14C}"/>
              </a:ext>
            </a:extLst>
          </p:cNvPr>
          <p:cNvSpPr txBox="1"/>
          <p:nvPr/>
        </p:nvSpPr>
        <p:spPr>
          <a:xfrm>
            <a:off x="9361740" y="4818674"/>
            <a:ext cx="232766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/>
              <a:t>NAVER API </a:t>
            </a:r>
            <a:endParaRPr lang="ko-KR" altLang="en-US" sz="2400" b="1">
              <a:cs typeface="Pretendard"/>
            </a:endParaRPr>
          </a:p>
        </p:txBody>
      </p:sp>
      <p:pic>
        <p:nvPicPr>
          <p:cNvPr id="53" name="그림 12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1F3F3001-5DD9-FB17-AC2D-9DE29B117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4700" y="5189538"/>
            <a:ext cx="1620520" cy="542925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6DD8302-E3B6-1CC0-2421-572F75429A19}"/>
              </a:ext>
            </a:extLst>
          </p:cNvPr>
          <p:cNvCxnSpPr>
            <a:cxnSpLocks/>
          </p:cNvCxnSpPr>
          <p:nvPr/>
        </p:nvCxnSpPr>
        <p:spPr>
          <a:xfrm flipH="1">
            <a:off x="4377570" y="4025730"/>
            <a:ext cx="2025313" cy="10160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A436BE7-81C0-BB56-6936-F384F070E239}"/>
              </a:ext>
            </a:extLst>
          </p:cNvPr>
          <p:cNvSpPr txBox="1"/>
          <p:nvPr/>
        </p:nvSpPr>
        <p:spPr>
          <a:xfrm>
            <a:off x="4535014" y="4166257"/>
            <a:ext cx="15656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cs typeface="Pretendard"/>
              </a:rPr>
              <a:t>장바구니</a:t>
            </a:r>
            <a:r>
              <a:rPr lang="en-US" altLang="ko-KR">
                <a:cs typeface="Pretendard"/>
              </a:rPr>
              <a:t> </a:t>
            </a:r>
          </a:p>
          <a:p>
            <a:pPr algn="ctr"/>
            <a:r>
              <a:rPr lang="en-US" altLang="ko-KR" err="1">
                <a:cs typeface="Pretendard"/>
              </a:rPr>
              <a:t>연관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추천</a:t>
            </a:r>
            <a:endParaRPr lang="en-US" altLang="ko-KR"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100665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원호 6"/>
          <p:cNvSpPr/>
          <p:nvPr/>
        </p:nvSpPr>
        <p:spPr>
          <a:xfrm>
            <a:off x="4107276" y="2373676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이등변 삼각형 42"/>
          <p:cNvSpPr/>
          <p:nvPr/>
        </p:nvSpPr>
        <p:spPr>
          <a:xfrm rot="10800000" flipH="1">
            <a:off x="5910121" y="138533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4.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당근마켓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카테고리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분류</a:t>
            </a:r>
            <a:endParaRPr lang="ko-KR" altLang="en-US" sz="32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BBB05683-9573-D0C1-D51A-78BA61878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1037590"/>
            <a:ext cx="10038080" cy="56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39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이등변 삼각형 42"/>
          <p:cNvSpPr/>
          <p:nvPr/>
        </p:nvSpPr>
        <p:spPr>
          <a:xfrm rot="10800000" flipH="1">
            <a:off x="6824521" y="176125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6" name="Picture 2" descr="컴퓨터 아이콘 사용자 그룹, 기타, png | PNGEgg">
            <a:extLst>
              <a:ext uri="{FF2B5EF4-FFF2-40B4-BE49-F238E27FC236}">
                <a16:creationId xmlns:a16="http://schemas.microsoft.com/office/drawing/2014/main" id="{8BB12742-B847-0E9E-E9F8-8B16E0815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2" y="3329030"/>
            <a:ext cx="1407461" cy="11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F4F7E-84CD-1DCF-6EEE-A126746AB6F8}"/>
              </a:ext>
            </a:extLst>
          </p:cNvPr>
          <p:cNvSpPr txBox="1"/>
          <p:nvPr/>
        </p:nvSpPr>
        <p:spPr>
          <a:xfrm>
            <a:off x="772424" y="2720324"/>
            <a:ext cx="12131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/>
              <a:t>사용자</a:t>
            </a:r>
            <a:endParaRPr lang="ko-KR" altLang="en-US" sz="2400" b="1">
              <a:cs typeface="Pretendar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35185-B1AE-6E55-3465-553D8D16311E}"/>
              </a:ext>
            </a:extLst>
          </p:cNvPr>
          <p:cNvSpPr txBox="1"/>
          <p:nvPr/>
        </p:nvSpPr>
        <p:spPr>
          <a:xfrm>
            <a:off x="2556410" y="2622891"/>
            <a:ext cx="216377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/>
              <a:t>중고거래</a:t>
            </a:r>
            <a:endParaRPr lang="ko-KR" altLang="en-US" sz="2400" b="1">
              <a:cs typeface="Pretendard"/>
            </a:endParaRPr>
          </a:p>
        </p:txBody>
      </p:sp>
      <p:pic>
        <p:nvPicPr>
          <p:cNvPr id="23" name="그림 2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238C9B-84D5-EA98-CF79-7D57B16F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320" y="1911516"/>
            <a:ext cx="1767840" cy="6699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7ECDE4C-57C0-E3A8-0970-B2F40888134C}"/>
              </a:ext>
            </a:extLst>
          </p:cNvPr>
          <p:cNvSpPr txBox="1"/>
          <p:nvPr/>
        </p:nvSpPr>
        <p:spPr>
          <a:xfrm>
            <a:off x="4148934" y="2987697"/>
            <a:ext cx="15656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err="1">
                <a:cs typeface="Pretendard"/>
              </a:rPr>
              <a:t>업로드한</a:t>
            </a:r>
            <a:r>
              <a:rPr lang="en-US" altLang="ko-KR">
                <a:cs typeface="Pretendard"/>
              </a:rPr>
              <a:t> </a:t>
            </a:r>
          </a:p>
          <a:p>
            <a:pPr algn="ctr"/>
            <a:r>
              <a:rPr lang="en-US" altLang="ko-KR" err="1">
                <a:cs typeface="Pretendard"/>
              </a:rPr>
              <a:t>이미지</a:t>
            </a:r>
            <a:r>
              <a:rPr lang="en-US" altLang="ko-KR">
                <a:cs typeface="Pretendard"/>
              </a:rPr>
              <a:t> </a:t>
            </a:r>
            <a:r>
              <a:rPr lang="en-US" altLang="ko-KR" err="1">
                <a:cs typeface="Pretendard"/>
              </a:rPr>
              <a:t>전송</a:t>
            </a:r>
            <a:endParaRPr lang="en-US" altLang="ko-KR">
              <a:cs typeface="Pretendard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BC9955C-A073-EA24-904B-EF2CB7562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00221" y="3642253"/>
            <a:ext cx="1114635" cy="149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7A22F-0A24-D039-58B0-77E944DBF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7"/>
          <a:stretch/>
        </p:blipFill>
        <p:spPr bwMode="auto">
          <a:xfrm>
            <a:off x="8750455" y="1261759"/>
            <a:ext cx="1666748" cy="197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9FE213-28CF-759D-E286-FBB380EBA052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4.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당근마켓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카테고리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분류</a:t>
            </a:r>
            <a:endParaRPr lang="ko-KR" altLang="en-US" sz="32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75796AB-5B4F-ED52-7D6F-F90E9968F8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581" y="3138151"/>
            <a:ext cx="1410539" cy="1400379"/>
          </a:xfrm>
          <a:prstGeom prst="rect">
            <a:avLst/>
          </a:prstGeom>
        </p:spPr>
      </p:pic>
      <p:pic>
        <p:nvPicPr>
          <p:cNvPr id="33" name="그림 10">
            <a:extLst>
              <a:ext uri="{FF2B5EF4-FFF2-40B4-BE49-F238E27FC236}">
                <a16:creationId xmlns:a16="http://schemas.microsoft.com/office/drawing/2014/main" id="{45637ADB-C916-F157-1520-BA51553393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14" t="528" r="13793" b="-1429"/>
          <a:stretch/>
        </p:blipFill>
        <p:spPr>
          <a:xfrm>
            <a:off x="5494070" y="2373051"/>
            <a:ext cx="1633888" cy="1181852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D68580E-F6B2-84FE-E9C5-854E7462D83A}"/>
              </a:ext>
            </a:extLst>
          </p:cNvPr>
          <p:cNvCxnSpPr>
            <a:cxnSpLocks/>
          </p:cNvCxnSpPr>
          <p:nvPr/>
        </p:nvCxnSpPr>
        <p:spPr>
          <a:xfrm>
            <a:off x="4347681" y="3700613"/>
            <a:ext cx="12766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A3FCFA6-9A4F-2623-2E0E-1D895DC110BE}"/>
              </a:ext>
            </a:extLst>
          </p:cNvPr>
          <p:cNvCxnSpPr>
            <a:cxnSpLocks/>
          </p:cNvCxnSpPr>
          <p:nvPr/>
        </p:nvCxnSpPr>
        <p:spPr>
          <a:xfrm>
            <a:off x="2082001" y="3792053"/>
            <a:ext cx="9718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D78FC4F-1DFA-CE4A-BFD6-86DD578FE065}"/>
              </a:ext>
            </a:extLst>
          </p:cNvPr>
          <p:cNvCxnSpPr>
            <a:cxnSpLocks/>
          </p:cNvCxnSpPr>
          <p:nvPr/>
        </p:nvCxnSpPr>
        <p:spPr>
          <a:xfrm flipV="1">
            <a:off x="7151841" y="2481413"/>
            <a:ext cx="1164927" cy="7416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6BB1877-55E4-BCCC-E851-ED959819C656}"/>
              </a:ext>
            </a:extLst>
          </p:cNvPr>
          <p:cNvCxnSpPr>
            <a:cxnSpLocks/>
          </p:cNvCxnSpPr>
          <p:nvPr/>
        </p:nvCxnSpPr>
        <p:spPr>
          <a:xfrm>
            <a:off x="7212801" y="3913973"/>
            <a:ext cx="1164927" cy="853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F016A78-8F16-EF9B-D2DE-831230898179}"/>
              </a:ext>
            </a:extLst>
          </p:cNvPr>
          <p:cNvCxnSpPr>
            <a:cxnSpLocks/>
          </p:cNvCxnSpPr>
          <p:nvPr/>
        </p:nvCxnSpPr>
        <p:spPr>
          <a:xfrm flipH="1" flipV="1">
            <a:off x="7097568" y="4198453"/>
            <a:ext cx="1131233" cy="833120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6229401-4A34-97F9-ACF4-33C08CC975B7}"/>
              </a:ext>
            </a:extLst>
          </p:cNvPr>
          <p:cNvCxnSpPr>
            <a:cxnSpLocks/>
          </p:cNvCxnSpPr>
          <p:nvPr/>
        </p:nvCxnSpPr>
        <p:spPr>
          <a:xfrm flipH="1">
            <a:off x="7239808" y="2765892"/>
            <a:ext cx="1151553" cy="741680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9BB7352-34D1-C519-68C7-08C58E6C82D4}"/>
              </a:ext>
            </a:extLst>
          </p:cNvPr>
          <p:cNvCxnSpPr>
            <a:cxnSpLocks/>
          </p:cNvCxnSpPr>
          <p:nvPr/>
        </p:nvCxnSpPr>
        <p:spPr>
          <a:xfrm flipH="1">
            <a:off x="4303568" y="3964773"/>
            <a:ext cx="1263313" cy="0"/>
          </a:xfrm>
          <a:prstGeom prst="straightConnector1">
            <a:avLst/>
          </a:prstGeom>
          <a:ln w="28575">
            <a:solidFill>
              <a:srgbClr val="007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B902C8-489C-5902-DA00-22BE941B56CA}"/>
              </a:ext>
            </a:extLst>
          </p:cNvPr>
          <p:cNvGrpSpPr/>
          <p:nvPr/>
        </p:nvGrpSpPr>
        <p:grpSpPr>
          <a:xfrm>
            <a:off x="8214487" y="4105729"/>
            <a:ext cx="2741776" cy="1828664"/>
            <a:chOff x="8335990" y="3897086"/>
            <a:chExt cx="2942947" cy="18286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F466BC-D271-AADD-CD5D-AFC60BD82381}"/>
                </a:ext>
              </a:extLst>
            </p:cNvPr>
            <p:cNvSpPr txBox="1"/>
            <p:nvPr/>
          </p:nvSpPr>
          <p:spPr>
            <a:xfrm>
              <a:off x="8335990" y="4360603"/>
              <a:ext cx="29429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b="1">
                  <a:cs typeface="Pretendard"/>
                </a:rPr>
                <a:t>Image Classification</a:t>
              </a:r>
              <a:endParaRPr lang="ko-KR" altLang="en-US" b="1">
                <a:cs typeface="Pretendard"/>
              </a:endParaRPr>
            </a:p>
          </p:txBody>
        </p:sp>
        <p:pic>
          <p:nvPicPr>
            <p:cNvPr id="30" name="그림 30">
              <a:extLst>
                <a:ext uri="{FF2B5EF4-FFF2-40B4-BE49-F238E27FC236}">
                  <a16:creationId xmlns:a16="http://schemas.microsoft.com/office/drawing/2014/main" id="{4A3A722C-1236-FBAD-793C-D3ACF373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86308" y="4687525"/>
              <a:ext cx="1038225" cy="103822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3C3FE7A-E71A-3969-9F9A-521D10C8538F}"/>
                </a:ext>
              </a:extLst>
            </p:cNvPr>
            <p:cNvSpPr/>
            <p:nvPr/>
          </p:nvSpPr>
          <p:spPr>
            <a:xfrm>
              <a:off x="8544493" y="3897086"/>
              <a:ext cx="2530928" cy="544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sz="2400" b="1" err="1">
                  <a:solidFill>
                    <a:schemeClr val="tx1"/>
                  </a:solidFill>
                  <a:ea typeface="+mn-lt"/>
                  <a:cs typeface="+mn-lt"/>
                </a:rPr>
                <a:t>Deep</a:t>
              </a:r>
              <a:r>
                <a:rPr lang="ko-KR" sz="2400" b="1">
                  <a:solidFill>
                    <a:schemeClr val="tx1"/>
                  </a:solidFill>
                  <a:ea typeface="+mn-lt"/>
                  <a:cs typeface="+mn-lt"/>
                </a:rPr>
                <a:t> </a:t>
              </a:r>
              <a:r>
                <a:rPr lang="ko-KR" sz="2400" b="1" err="1">
                  <a:solidFill>
                    <a:schemeClr val="tx1"/>
                  </a:solidFill>
                  <a:ea typeface="+mn-lt"/>
                  <a:cs typeface="+mn-lt"/>
                </a:rPr>
                <a:t>Learning</a:t>
              </a:r>
              <a:endParaRPr lang="ko-KR" sz="2400" err="1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38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원호 6"/>
          <p:cNvSpPr/>
          <p:nvPr/>
        </p:nvSpPr>
        <p:spPr>
          <a:xfrm>
            <a:off x="4107276" y="2373676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이등변 삼각형 42"/>
          <p:cNvSpPr/>
          <p:nvPr/>
        </p:nvSpPr>
        <p:spPr>
          <a:xfrm rot="10800000" flipH="1">
            <a:off x="5910121" y="138533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70753"/>
            <a:ext cx="8960591" cy="10967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AI: Image Classification Model</a:t>
            </a:r>
          </a:p>
          <a:p>
            <a:endParaRPr lang="en-US" altLang="ko-KR" sz="3200" b="1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DAFDD-8B17-54D8-1E7F-D66110FBA807}"/>
              </a:ext>
            </a:extLst>
          </p:cNvPr>
          <p:cNvSpPr txBox="1"/>
          <p:nvPr/>
        </p:nvSpPr>
        <p:spPr>
          <a:xfrm>
            <a:off x="771483" y="1607411"/>
            <a:ext cx="10771196" cy="47178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기본 모델 생성</a:t>
            </a:r>
            <a:endParaRPr lang="ko-KR" altLang="en-US" b="1" i="0" u="none" strike="noStrike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CNN 모델을 기반으로 </a:t>
            </a:r>
            <a:r>
              <a:rPr lang="ko-KR" altLang="en-US" sz="1400" err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Layer를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쌓아서 기본 모델을 생성 ( 모델 성능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 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val</a:t>
            </a:r>
            <a:r>
              <a:rPr lang="ko-KR" altLang="en-US" sz="1400" err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_accuracy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약 </a:t>
            </a:r>
            <a:r>
              <a:rPr lang="en-US" altLang="ko-KR" sz="1400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83%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)</a:t>
            </a:r>
            <a:endParaRPr lang="en-US" altLang="ko-KR" sz="140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전이학습</a:t>
            </a:r>
            <a:endParaRPr lang="ko-KR" altLang="en-US" b="1" i="0" u="none" strike="noStrike">
              <a:solidFill>
                <a:srgbClr val="000000"/>
              </a:solidFill>
              <a:effectLst/>
              <a:latin typeface="Pretendard"/>
              <a:ea typeface="Pretendard"/>
              <a:cs typeface="Pretendard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다양한 모델에 대한 전이학습 진행(VGG16, Inception_V3, MobileNet_V2, Resnet50)</a:t>
            </a:r>
            <a:endParaRPr lang="ko-KR" altLang="en-US" sz="1400" b="0" i="0" u="none" strike="noStrike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VGG16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: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TestData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에서 가장 좋은 성능을 보여서 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TestData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이용</a:t>
            </a:r>
            <a:endParaRPr lang="en-US" altLang="ko-KR" sz="1400" b="0" i="0" u="none" strike="noStrike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모델 튜닝 &amp; 데이터 증강</a:t>
            </a:r>
            <a:endParaRPr lang="ko-KR" altLang="en-US" b="1" i="0" u="none" strike="noStrike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최종적으로 VGG16모델을 사용하여 전이학습을 진행 </a:t>
            </a:r>
            <a:endParaRPr lang="ko-KR" altLang="en-US" sz="1400" b="0" i="0" u="none" strike="noStrike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모델 튜닝을 통해 성능 향상</a:t>
            </a:r>
            <a:endParaRPr lang="ko-KR" altLang="en-US" sz="1400" b="0" i="0" u="none" strike="noStrike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여러 데이터 증강을 실험하였지만</a:t>
            </a:r>
            <a:r>
              <a:rPr lang="en-US" altLang="ko-KR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기본 데이터 증강</a:t>
            </a:r>
          </a:p>
          <a:p>
            <a:pPr fontAlgn="base">
              <a:lnSpc>
                <a:spcPct val="200000"/>
              </a:lnSpc>
            </a:pPr>
            <a:r>
              <a:rPr lang="ko-KR" altLang="en-US" b="1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최종 모델성능</a:t>
            </a:r>
            <a:endParaRPr lang="ko-KR" altLang="en-US" b="1" i="0" u="none" strike="noStrike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 총 8개의 가구를 분류 하는 모델을 생성 최고 약 93%의 성능을 달성</a:t>
            </a:r>
            <a:endParaRPr lang="ko-KR" altLang="en-US" sz="1400" b="0" i="0" u="none" strike="noStrike">
              <a:solidFill>
                <a:srgbClr val="000000"/>
              </a:solidFill>
              <a:effectLst/>
              <a:latin typeface="Pretendard"/>
              <a:ea typeface="Pretendard"/>
              <a:cs typeface="Pretendard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b="0" i="0" u="none" strike="noStrike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88CE53A-2FC8-1F9F-42C1-273206377D08}"/>
              </a:ext>
            </a:extLst>
          </p:cNvPr>
          <p:cNvSpPr/>
          <p:nvPr/>
        </p:nvSpPr>
        <p:spPr>
          <a:xfrm>
            <a:off x="8080797" y="1465749"/>
            <a:ext cx="3554030" cy="2074687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ko-KR" altLang="en-US">
              <a:ea typeface="+mn-lt"/>
              <a:cs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228484-E49A-0525-07A7-26E5321C243F}"/>
              </a:ext>
            </a:extLst>
          </p:cNvPr>
          <p:cNvSpPr/>
          <p:nvPr/>
        </p:nvSpPr>
        <p:spPr>
          <a:xfrm>
            <a:off x="8303132" y="1321600"/>
            <a:ext cx="3117385" cy="346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Image Classification Model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251F70-977E-7658-B9E6-55B6BD30C47F}"/>
              </a:ext>
            </a:extLst>
          </p:cNvPr>
          <p:cNvSpPr/>
          <p:nvPr/>
        </p:nvSpPr>
        <p:spPr>
          <a:xfrm>
            <a:off x="8080797" y="4249980"/>
            <a:ext cx="3554030" cy="2074687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ko-KR" altLang="en-US">
              <a:ea typeface="+mn-lt"/>
              <a:cs typeface="+mn-lt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43607C0-DFA1-218B-ACEF-420A6FF53997}"/>
              </a:ext>
            </a:extLst>
          </p:cNvPr>
          <p:cNvSpPr/>
          <p:nvPr/>
        </p:nvSpPr>
        <p:spPr>
          <a:xfrm>
            <a:off x="9548941" y="3076566"/>
            <a:ext cx="488461" cy="151422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4178D-84C6-2BB8-C65E-B52641CE7386}"/>
              </a:ext>
            </a:extLst>
          </p:cNvPr>
          <p:cNvSpPr txBox="1"/>
          <p:nvPr/>
        </p:nvSpPr>
        <p:spPr>
          <a:xfrm>
            <a:off x="8159797" y="1817078"/>
            <a:ext cx="33899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cs typeface="Pretendard"/>
              </a:rPr>
              <a:t>기본 모델 생성</a:t>
            </a:r>
            <a:endParaRPr lang="ko-KR" dirty="0"/>
          </a:p>
          <a:p>
            <a:pPr algn="ctr"/>
            <a:endParaRPr lang="ko-KR" altLang="en-US" dirty="0">
              <a:cs typeface="Pretendard"/>
            </a:endParaRPr>
          </a:p>
          <a:p>
            <a:pPr algn="ctr"/>
            <a:r>
              <a:rPr lang="ko-KR" altLang="en-US" dirty="0" err="1">
                <a:cs typeface="Pretendard"/>
              </a:rPr>
              <a:t>여러층의</a:t>
            </a:r>
            <a:r>
              <a:rPr lang="ko-KR" altLang="en-US" dirty="0">
                <a:cs typeface="Pretendard"/>
              </a:rPr>
              <a:t> </a:t>
            </a:r>
            <a:r>
              <a:rPr lang="ko-KR" altLang="en-US" dirty="0" err="1">
                <a:cs typeface="Pretendard"/>
              </a:rPr>
              <a:t>Layer를</a:t>
            </a:r>
            <a:r>
              <a:rPr lang="ko-KR" altLang="en-US" dirty="0">
                <a:cs typeface="Pretendard"/>
              </a:rPr>
              <a:t> 쌓아서 학습 진행</a:t>
            </a:r>
          </a:p>
          <a:p>
            <a:pPr algn="ctr"/>
            <a:r>
              <a:rPr lang="ko-KR" altLang="en-US" b="1" dirty="0">
                <a:cs typeface="Pretendard"/>
              </a:rPr>
              <a:t>83% ~ 85%</a:t>
            </a:r>
            <a:r>
              <a:rPr lang="ko-KR" altLang="en-US" dirty="0">
                <a:cs typeface="Pretendard"/>
              </a:rPr>
              <a:t>의 성능 확인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D520F7-0790-43A7-777F-C33837FFC794}"/>
              </a:ext>
            </a:extLst>
          </p:cNvPr>
          <p:cNvSpPr txBox="1"/>
          <p:nvPr/>
        </p:nvSpPr>
        <p:spPr>
          <a:xfrm>
            <a:off x="8042566" y="4738077"/>
            <a:ext cx="36927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cs typeface="Pretendard"/>
              </a:rPr>
              <a:t>전이 학습 &amp; 모델 튜닝 &amp; 데이터 증강</a:t>
            </a:r>
          </a:p>
          <a:p>
            <a:pPr algn="ctr"/>
            <a:endParaRPr lang="ko-KR" altLang="en-US" dirty="0">
              <a:cs typeface="Pretendard"/>
            </a:endParaRPr>
          </a:p>
          <a:p>
            <a:pPr algn="ctr"/>
            <a:r>
              <a:rPr lang="ko-KR" altLang="en-US" dirty="0">
                <a:cs typeface="Pretendard"/>
              </a:rPr>
              <a:t>VGG16 모델 사용,</a:t>
            </a:r>
          </a:p>
          <a:p>
            <a:pPr algn="ctr"/>
            <a:r>
              <a:rPr lang="ko-KR" altLang="en-US" dirty="0">
                <a:cs typeface="Pretendard"/>
              </a:rPr>
              <a:t>최종적으로 </a:t>
            </a:r>
            <a:r>
              <a:rPr lang="ko-KR" altLang="en-US" b="1" dirty="0">
                <a:cs typeface="Pretendard"/>
              </a:rPr>
              <a:t>93%</a:t>
            </a:r>
            <a:r>
              <a:rPr lang="ko-KR" altLang="en-US" dirty="0">
                <a:cs typeface="Pretendard"/>
              </a:rPr>
              <a:t>의 성능 확인</a:t>
            </a:r>
          </a:p>
        </p:txBody>
      </p:sp>
    </p:spTree>
    <p:extLst>
      <p:ext uri="{BB962C8B-B14F-4D97-AF65-F5344CB8AC3E}">
        <p14:creationId xmlns:p14="http://schemas.microsoft.com/office/powerpoint/2010/main" val="3771304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70753"/>
            <a:ext cx="8960591" cy="10967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AI: Image Classification Model</a:t>
            </a:r>
          </a:p>
          <a:p>
            <a:endParaRPr lang="en-US" altLang="ko-KR" sz="3200" b="1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4DB60C-A48F-9AB5-9F86-8A313A11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5" y="1656420"/>
            <a:ext cx="5982041" cy="42063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9701B6-1BAE-AA05-862A-0AC038B1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44" y="1467509"/>
            <a:ext cx="3736499" cy="22882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49182E-FF67-11D2-3569-E4D78684E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173" y="3759584"/>
            <a:ext cx="3491571" cy="246242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F905FBD-5FDE-E8E3-9B66-FEB7E7115850}"/>
              </a:ext>
            </a:extLst>
          </p:cNvPr>
          <p:cNvSpPr/>
          <p:nvPr/>
        </p:nvSpPr>
        <p:spPr>
          <a:xfrm>
            <a:off x="6654799" y="2151183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83C7A04-7381-9E54-057D-F6113BAF5691}"/>
              </a:ext>
            </a:extLst>
          </p:cNvPr>
          <p:cNvSpPr/>
          <p:nvPr/>
        </p:nvSpPr>
        <p:spPr>
          <a:xfrm>
            <a:off x="7602414" y="2151183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C607C8F-0D0A-1C86-0A25-F85264AA6590}"/>
              </a:ext>
            </a:extLst>
          </p:cNvPr>
          <p:cNvSpPr/>
          <p:nvPr/>
        </p:nvSpPr>
        <p:spPr>
          <a:xfrm>
            <a:off x="8598875" y="2112105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7B2E424-2838-5347-5290-E098B6D2D525}"/>
              </a:ext>
            </a:extLst>
          </p:cNvPr>
          <p:cNvSpPr/>
          <p:nvPr/>
        </p:nvSpPr>
        <p:spPr>
          <a:xfrm>
            <a:off x="9526952" y="2112106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872F27-E97A-1783-8A3B-DC0C7A2537FA}"/>
              </a:ext>
            </a:extLst>
          </p:cNvPr>
          <p:cNvSpPr/>
          <p:nvPr/>
        </p:nvSpPr>
        <p:spPr>
          <a:xfrm>
            <a:off x="10494106" y="2112105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15ED2CE-6E3B-66AC-B073-0AD222A529A6}"/>
              </a:ext>
            </a:extLst>
          </p:cNvPr>
          <p:cNvSpPr/>
          <p:nvPr/>
        </p:nvSpPr>
        <p:spPr>
          <a:xfrm>
            <a:off x="5707183" y="3430952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FCD172A-9AC0-43D3-56E3-646401548376}"/>
              </a:ext>
            </a:extLst>
          </p:cNvPr>
          <p:cNvSpPr/>
          <p:nvPr/>
        </p:nvSpPr>
        <p:spPr>
          <a:xfrm>
            <a:off x="6654798" y="3430952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78904D-D42D-6CA4-6F3F-1EC490E960E7}"/>
              </a:ext>
            </a:extLst>
          </p:cNvPr>
          <p:cNvSpPr/>
          <p:nvPr/>
        </p:nvSpPr>
        <p:spPr>
          <a:xfrm>
            <a:off x="7602414" y="3430952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9E1DBD0-AA52-4779-D2A6-FD2D2FE01A9C}"/>
              </a:ext>
            </a:extLst>
          </p:cNvPr>
          <p:cNvSpPr/>
          <p:nvPr/>
        </p:nvSpPr>
        <p:spPr>
          <a:xfrm>
            <a:off x="8598875" y="3430952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B47DB0C-5A9B-A2EA-ADEA-E3B163F114F9}"/>
              </a:ext>
            </a:extLst>
          </p:cNvPr>
          <p:cNvSpPr/>
          <p:nvPr/>
        </p:nvSpPr>
        <p:spPr>
          <a:xfrm>
            <a:off x="9526953" y="3430952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59FDAFF-E1E6-4C43-28CD-938801DC824B}"/>
              </a:ext>
            </a:extLst>
          </p:cNvPr>
          <p:cNvSpPr/>
          <p:nvPr/>
        </p:nvSpPr>
        <p:spPr>
          <a:xfrm>
            <a:off x="5707184" y="4759568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A83F48F-2F6A-7819-8D90-7E8361FE5360}"/>
              </a:ext>
            </a:extLst>
          </p:cNvPr>
          <p:cNvSpPr/>
          <p:nvPr/>
        </p:nvSpPr>
        <p:spPr>
          <a:xfrm>
            <a:off x="6654799" y="4759568"/>
            <a:ext cx="781538" cy="80107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05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303480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프로젝트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구조</a:t>
            </a:r>
            <a:endParaRPr lang="ko-KR" altLang="en-US" sz="32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 3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70B5C30-49A0-5F0F-0C5A-FB9AE7685DFE}"/>
              </a:ext>
            </a:extLst>
          </p:cNvPr>
          <p:cNvSpPr/>
          <p:nvPr/>
        </p:nvSpPr>
        <p:spPr>
          <a:xfrm>
            <a:off x="2822084" y="1368814"/>
            <a:ext cx="2340193" cy="481908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ko-KR" altLang="en-US">
              <a:ea typeface="+mn-lt"/>
              <a:cs typeface="+mn-lt"/>
            </a:endParaRPr>
          </a:p>
        </p:txBody>
      </p:sp>
      <p:pic>
        <p:nvPicPr>
          <p:cNvPr id="51" name="그래픽 50" descr="전자 상거래 단색으로 채워진">
            <a:extLst>
              <a:ext uri="{FF2B5EF4-FFF2-40B4-BE49-F238E27FC236}">
                <a16:creationId xmlns:a16="http://schemas.microsoft.com/office/drawing/2014/main" id="{6646C819-F166-3B81-AD26-AC32D567A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916" y="3309774"/>
            <a:ext cx="1005840" cy="100584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E1EBAC4-2825-17E9-E9BC-E29B0A51B9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57" y="4820238"/>
            <a:ext cx="1146379" cy="1146379"/>
          </a:xfrm>
          <a:prstGeom prst="rect">
            <a:avLst/>
          </a:prstGeom>
        </p:spPr>
      </p:pic>
      <p:pic>
        <p:nvPicPr>
          <p:cNvPr id="1042" name="Picture 18" descr="책상 - 무료 가구 및 가정개 아이콘">
            <a:extLst>
              <a:ext uri="{FF2B5EF4-FFF2-40B4-BE49-F238E27FC236}">
                <a16:creationId xmlns:a16="http://schemas.microsoft.com/office/drawing/2014/main" id="{F4A60A73-6B55-E0A7-EA37-B8DC47DAC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915" y="1818080"/>
            <a:ext cx="1005841" cy="117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FF79D8-512A-A0EB-6FE1-7842F708AD2E}"/>
              </a:ext>
            </a:extLst>
          </p:cNvPr>
          <p:cNvSpPr txBox="1"/>
          <p:nvPr/>
        </p:nvSpPr>
        <p:spPr>
          <a:xfrm>
            <a:off x="2914946" y="1569978"/>
            <a:ext cx="216377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가구 배치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EE3E9BA-A1B7-2EFC-A666-5185024AF208}"/>
              </a:ext>
            </a:extLst>
          </p:cNvPr>
          <p:cNvSpPr txBox="1"/>
          <p:nvPr/>
        </p:nvSpPr>
        <p:spPr>
          <a:xfrm>
            <a:off x="2914947" y="2912095"/>
            <a:ext cx="216377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가구 쇼핑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A09AA4-5769-71C8-78E2-7D6783BE9A6A}"/>
              </a:ext>
            </a:extLst>
          </p:cNvPr>
          <p:cNvSpPr txBox="1"/>
          <p:nvPr/>
        </p:nvSpPr>
        <p:spPr>
          <a:xfrm>
            <a:off x="2933054" y="4459175"/>
            <a:ext cx="2163778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중고 거래</a:t>
            </a:r>
          </a:p>
        </p:txBody>
      </p:sp>
      <p:grpSp>
        <p:nvGrpSpPr>
          <p:cNvPr id="1125" name="그룹 1124">
            <a:extLst>
              <a:ext uri="{FF2B5EF4-FFF2-40B4-BE49-F238E27FC236}">
                <a16:creationId xmlns:a16="http://schemas.microsoft.com/office/drawing/2014/main" id="{51A4CC5A-BA67-B9B8-F7CC-117A692D844F}"/>
              </a:ext>
            </a:extLst>
          </p:cNvPr>
          <p:cNvGrpSpPr/>
          <p:nvPr/>
        </p:nvGrpSpPr>
        <p:grpSpPr>
          <a:xfrm>
            <a:off x="160975" y="2300678"/>
            <a:ext cx="1976421" cy="2231277"/>
            <a:chOff x="126631" y="2681135"/>
            <a:chExt cx="1976421" cy="2231277"/>
          </a:xfrm>
        </p:grpSpPr>
        <p:pic>
          <p:nvPicPr>
            <p:cNvPr id="1026" name="Picture 2" descr="컴퓨터 아이콘 사용자 그룹, 기타, png | PNGEgg">
              <a:extLst>
                <a:ext uri="{FF2B5EF4-FFF2-40B4-BE49-F238E27FC236}">
                  <a16:creationId xmlns:a16="http://schemas.microsoft.com/office/drawing/2014/main" id="{50955675-3249-BBA6-1D24-276120157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31" y="3254508"/>
              <a:ext cx="1976421" cy="1657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C3289CE-DF3A-794A-E199-47C671F3E799}"/>
                </a:ext>
              </a:extLst>
            </p:cNvPr>
            <p:cNvSpPr txBox="1"/>
            <p:nvPr/>
          </p:nvSpPr>
          <p:spPr>
            <a:xfrm>
              <a:off x="508264" y="2681135"/>
              <a:ext cx="1213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사용자</a:t>
              </a:r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36BBC50-F485-071C-C4E5-47976E681AD8}"/>
              </a:ext>
            </a:extLst>
          </p:cNvPr>
          <p:cNvCxnSpPr>
            <a:cxnSpLocks/>
          </p:cNvCxnSpPr>
          <p:nvPr/>
        </p:nvCxnSpPr>
        <p:spPr>
          <a:xfrm>
            <a:off x="2060303" y="3624057"/>
            <a:ext cx="103237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6FA141DE-7CDA-003A-5B76-FB411C58BE8A}"/>
              </a:ext>
            </a:extLst>
          </p:cNvPr>
          <p:cNvCxnSpPr>
            <a:cxnSpLocks/>
          </p:cNvCxnSpPr>
          <p:nvPr/>
        </p:nvCxnSpPr>
        <p:spPr>
          <a:xfrm>
            <a:off x="4990299" y="3605375"/>
            <a:ext cx="110570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213B4FE6-F7B4-B0CB-AE68-2323BCD2A96B}"/>
              </a:ext>
            </a:extLst>
          </p:cNvPr>
          <p:cNvGrpSpPr/>
          <p:nvPr/>
        </p:nvGrpSpPr>
        <p:grpSpPr>
          <a:xfrm>
            <a:off x="1061860" y="4957611"/>
            <a:ext cx="5926802" cy="1624503"/>
            <a:chOff x="1061859" y="4957611"/>
            <a:chExt cx="6267965" cy="1624503"/>
          </a:xfrm>
        </p:grpSpPr>
        <p:cxnSp>
          <p:nvCxnSpPr>
            <p:cNvPr id="117" name="연결선: 꺾임 116">
              <a:extLst>
                <a:ext uri="{FF2B5EF4-FFF2-40B4-BE49-F238E27FC236}">
                  <a16:creationId xmlns:a16="http://schemas.microsoft.com/office/drawing/2014/main" id="{D7D8D5DF-26FD-1FF2-23CA-955DD13B41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61859" y="4957611"/>
              <a:ext cx="6258912" cy="1601509"/>
            </a:xfrm>
            <a:prstGeom prst="bentConnector3">
              <a:avLst>
                <a:gd name="adj1" fmla="val 99949"/>
              </a:avLst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직선 화살표 연결선 1093">
              <a:extLst>
                <a:ext uri="{FF2B5EF4-FFF2-40B4-BE49-F238E27FC236}">
                  <a16:creationId xmlns:a16="http://schemas.microsoft.com/office/drawing/2014/main" id="{4EE76017-DCD7-08C9-1C68-B1745DF58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9824" y="5391698"/>
              <a:ext cx="0" cy="119041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6" name="직사각형 1095">
            <a:extLst>
              <a:ext uri="{FF2B5EF4-FFF2-40B4-BE49-F238E27FC236}">
                <a16:creationId xmlns:a16="http://schemas.microsoft.com/office/drawing/2014/main" id="{3D13C88F-9332-5CF9-2DDA-9E0C71E11635}"/>
              </a:ext>
            </a:extLst>
          </p:cNvPr>
          <p:cNvSpPr/>
          <p:nvPr/>
        </p:nvSpPr>
        <p:spPr>
          <a:xfrm>
            <a:off x="2447636" y="1041971"/>
            <a:ext cx="9513455" cy="5277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2" name="직사각형 1121">
            <a:extLst>
              <a:ext uri="{FF2B5EF4-FFF2-40B4-BE49-F238E27FC236}">
                <a16:creationId xmlns:a16="http://schemas.microsoft.com/office/drawing/2014/main" id="{6B9480C4-5697-A06F-C1A0-92DCD7F8EE8E}"/>
              </a:ext>
            </a:extLst>
          </p:cNvPr>
          <p:cNvSpPr/>
          <p:nvPr/>
        </p:nvSpPr>
        <p:spPr>
          <a:xfrm>
            <a:off x="3193345" y="1180924"/>
            <a:ext cx="1583617" cy="317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UNITY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246B35-7B79-F237-3D4E-140620DA3C7D}"/>
              </a:ext>
            </a:extLst>
          </p:cNvPr>
          <p:cNvSpPr txBox="1"/>
          <p:nvPr/>
        </p:nvSpPr>
        <p:spPr>
          <a:xfrm>
            <a:off x="6382083" y="3409233"/>
            <a:ext cx="121315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pic>
        <p:nvPicPr>
          <p:cNvPr id="47" name="그래픽 46" descr="데이터베이스 단색으로 채워진">
            <a:extLst>
              <a:ext uri="{FF2B5EF4-FFF2-40B4-BE49-F238E27FC236}">
                <a16:creationId xmlns:a16="http://schemas.microsoft.com/office/drawing/2014/main" id="{56000163-1E4C-865D-EC9A-6047848B8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5581" y="1983695"/>
            <a:ext cx="1039222" cy="735464"/>
          </a:xfrm>
          <a:prstGeom prst="rect">
            <a:avLst/>
          </a:prstGeom>
        </p:spPr>
      </p:pic>
      <p:pic>
        <p:nvPicPr>
          <p:cNvPr id="53" name="그래픽 52" descr="클라우드에서 다운로드 단색으로 채워진">
            <a:extLst>
              <a:ext uri="{FF2B5EF4-FFF2-40B4-BE49-F238E27FC236}">
                <a16:creationId xmlns:a16="http://schemas.microsoft.com/office/drawing/2014/main" id="{F8A5ED4B-B47B-574B-E86C-8A3DD0CA51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91955" y="3804561"/>
            <a:ext cx="1583616" cy="1583616"/>
          </a:xfrm>
          <a:prstGeom prst="rect">
            <a:avLst/>
          </a:prstGeom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DEC00936-BD81-C06D-204A-4867D00E06DA}"/>
              </a:ext>
            </a:extLst>
          </p:cNvPr>
          <p:cNvSpPr/>
          <p:nvPr/>
        </p:nvSpPr>
        <p:spPr>
          <a:xfrm>
            <a:off x="5870461" y="1309441"/>
            <a:ext cx="2274262" cy="487845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ko-KR" altLang="en-US">
              <a:ea typeface="+mn-lt"/>
              <a:cs typeface="+mn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9859FF1-077C-C596-F77D-4195D1EAB38D}"/>
              </a:ext>
            </a:extLst>
          </p:cNvPr>
          <p:cNvSpPr txBox="1"/>
          <p:nvPr/>
        </p:nvSpPr>
        <p:spPr>
          <a:xfrm>
            <a:off x="6314937" y="1568327"/>
            <a:ext cx="136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 저장</a:t>
            </a:r>
          </a:p>
        </p:txBody>
      </p:sp>
      <p:cxnSp>
        <p:nvCxnSpPr>
          <p:cNvPr id="1070" name="직선 화살표 연결선 1069">
            <a:extLst>
              <a:ext uri="{FF2B5EF4-FFF2-40B4-BE49-F238E27FC236}">
                <a16:creationId xmlns:a16="http://schemas.microsoft.com/office/drawing/2014/main" id="{30F378D3-8387-9E21-C6F7-5C353D81625C}"/>
              </a:ext>
            </a:extLst>
          </p:cNvPr>
          <p:cNvCxnSpPr>
            <a:cxnSpLocks/>
          </p:cNvCxnSpPr>
          <p:nvPr/>
        </p:nvCxnSpPr>
        <p:spPr>
          <a:xfrm flipV="1">
            <a:off x="6978892" y="2771687"/>
            <a:ext cx="9769" cy="5308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3" name="직사각형 1122">
            <a:extLst>
              <a:ext uri="{FF2B5EF4-FFF2-40B4-BE49-F238E27FC236}">
                <a16:creationId xmlns:a16="http://schemas.microsoft.com/office/drawing/2014/main" id="{12EDE664-3480-9936-EB12-15EBE0F55E3B}"/>
              </a:ext>
            </a:extLst>
          </p:cNvPr>
          <p:cNvSpPr/>
          <p:nvPr/>
        </p:nvSpPr>
        <p:spPr>
          <a:xfrm>
            <a:off x="6229566" y="1184830"/>
            <a:ext cx="1603155" cy="346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NETWORK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41" name="그룹 1140">
            <a:extLst>
              <a:ext uri="{FF2B5EF4-FFF2-40B4-BE49-F238E27FC236}">
                <a16:creationId xmlns:a16="http://schemas.microsoft.com/office/drawing/2014/main" id="{3871C389-1E24-F412-2062-49DC99FE8B77}"/>
              </a:ext>
            </a:extLst>
          </p:cNvPr>
          <p:cNvGrpSpPr/>
          <p:nvPr/>
        </p:nvGrpSpPr>
        <p:grpSpPr>
          <a:xfrm>
            <a:off x="8834415" y="4589200"/>
            <a:ext cx="2821965" cy="1393346"/>
            <a:chOff x="8893030" y="4616359"/>
            <a:chExt cx="2821965" cy="1393346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0A0BE8BE-2596-D5CC-F3A8-9A722D431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69327" y="5034124"/>
              <a:ext cx="1682006" cy="939328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82C32AE-1DA7-AB46-18BA-8EB4963CCA7F}"/>
                </a:ext>
              </a:extLst>
            </p:cNvPr>
            <p:cNvSpPr/>
            <p:nvPr/>
          </p:nvSpPr>
          <p:spPr>
            <a:xfrm>
              <a:off x="9044074" y="4616359"/>
              <a:ext cx="2414163" cy="1393346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>
                <a:ea typeface="+mn-lt"/>
                <a:cs typeface="+mn-lt"/>
              </a:endParaRPr>
            </a:p>
            <a:p>
              <a:pPr algn="ctr"/>
              <a:endParaRPr lang="en-US" altLang="ko-KR">
                <a:ea typeface="+mn-lt"/>
                <a:cs typeface="+mn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3B9A2D-7B17-4377-026B-6A873FBBFFB9}"/>
                </a:ext>
              </a:extLst>
            </p:cNvPr>
            <p:cNvSpPr txBox="1"/>
            <p:nvPr/>
          </p:nvSpPr>
          <p:spPr>
            <a:xfrm>
              <a:off x="8893030" y="4676288"/>
              <a:ext cx="2821965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1600">
                  <a:cs typeface="Pretendard"/>
                </a:rPr>
                <a:t>Image Classification</a:t>
              </a:r>
              <a:endParaRPr lang="ko-KR" altLang="en-US" sz="1600">
                <a:cs typeface="Pretendard"/>
              </a:endParaRPr>
            </a:p>
          </p:txBody>
        </p:sp>
      </p:grpSp>
      <p:grpSp>
        <p:nvGrpSpPr>
          <p:cNvPr id="1135" name="그룹 1134">
            <a:extLst>
              <a:ext uri="{FF2B5EF4-FFF2-40B4-BE49-F238E27FC236}">
                <a16:creationId xmlns:a16="http://schemas.microsoft.com/office/drawing/2014/main" id="{852920AC-022E-33E9-2868-D1B53C829F9C}"/>
              </a:ext>
            </a:extLst>
          </p:cNvPr>
          <p:cNvGrpSpPr/>
          <p:nvPr/>
        </p:nvGrpSpPr>
        <p:grpSpPr>
          <a:xfrm>
            <a:off x="8985459" y="1643619"/>
            <a:ext cx="2414161" cy="1468851"/>
            <a:chOff x="9044074" y="1562142"/>
            <a:chExt cx="2414161" cy="1468851"/>
          </a:xfrm>
        </p:grpSpPr>
        <p:pic>
          <p:nvPicPr>
            <p:cNvPr id="1046" name="Picture 22" descr="cost effective, optimization and efficiency line icon 3184340 Vector Art at  Vecteezy">
              <a:extLst>
                <a:ext uri="{FF2B5EF4-FFF2-40B4-BE49-F238E27FC236}">
                  <a16:creationId xmlns:a16="http://schemas.microsoft.com/office/drawing/2014/main" id="{5EB32141-73FF-40C3-70B5-21C688514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191" y="1697537"/>
              <a:ext cx="1445009" cy="1333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ADA171C-6BE1-3BA6-FB78-CEA3C54CD4E8}"/>
                </a:ext>
              </a:extLst>
            </p:cNvPr>
            <p:cNvSpPr/>
            <p:nvPr/>
          </p:nvSpPr>
          <p:spPr>
            <a:xfrm>
              <a:off x="9044074" y="1562142"/>
              <a:ext cx="2414161" cy="1284424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ko-KR" altLang="en-US">
                <a:ea typeface="+mn-lt"/>
                <a:cs typeface="+mn-lt"/>
              </a:endParaRPr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C7CD7A35-347C-5E67-9104-EC861F9AA308}"/>
                </a:ext>
              </a:extLst>
            </p:cNvPr>
            <p:cNvSpPr txBox="1"/>
            <p:nvPr/>
          </p:nvSpPr>
          <p:spPr>
            <a:xfrm>
              <a:off x="9066612" y="1637525"/>
              <a:ext cx="2345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아이템 기반 협업 필터링</a:t>
              </a: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1663BCDA-2EB1-F91C-88B4-0355359C0C25}"/>
              </a:ext>
            </a:extLst>
          </p:cNvPr>
          <p:cNvGrpSpPr/>
          <p:nvPr/>
        </p:nvGrpSpPr>
        <p:grpSpPr>
          <a:xfrm>
            <a:off x="8985461" y="3073444"/>
            <a:ext cx="2414162" cy="1393346"/>
            <a:chOff x="9044076" y="2998872"/>
            <a:chExt cx="2414162" cy="1393346"/>
          </a:xfrm>
        </p:grpSpPr>
        <p:pic>
          <p:nvPicPr>
            <p:cNvPr id="1044" name="Picture 20" descr="Detail Api Png Hd Koleksi Nomer 42">
              <a:extLst>
                <a:ext uri="{FF2B5EF4-FFF2-40B4-BE49-F238E27FC236}">
                  <a16:creationId xmlns:a16="http://schemas.microsoft.com/office/drawing/2014/main" id="{F3768E58-6B41-6E4E-CA3E-0317A4476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9328" y="3393851"/>
              <a:ext cx="1614598" cy="976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6F7C07FA-C69F-C445-A0BE-B3560B57E8DF}"/>
                </a:ext>
              </a:extLst>
            </p:cNvPr>
            <p:cNvSpPr/>
            <p:nvPr/>
          </p:nvSpPr>
          <p:spPr>
            <a:xfrm>
              <a:off x="9044076" y="2998872"/>
              <a:ext cx="2414162" cy="1393346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>
                <a:ea typeface="+mn-lt"/>
                <a:cs typeface="+mn-lt"/>
              </a:endParaRPr>
            </a:p>
            <a:p>
              <a:pPr algn="ctr"/>
              <a:endParaRPr lang="ko-KR" altLang="en-US">
                <a:ea typeface="+mn-lt"/>
                <a:cs typeface="+mn-lt"/>
              </a:endParaRP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9E263DE1-E04E-156C-12A5-ADD611F58674}"/>
                </a:ext>
              </a:extLst>
            </p:cNvPr>
            <p:cNvSpPr txBox="1"/>
            <p:nvPr/>
          </p:nvSpPr>
          <p:spPr>
            <a:xfrm>
              <a:off x="9212350" y="3058674"/>
              <a:ext cx="210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NAVER API </a:t>
              </a:r>
              <a:r>
                <a:rPr lang="ko-KR" altLang="en-US"/>
                <a:t>활용</a:t>
              </a:r>
            </a:p>
          </p:txBody>
        </p:sp>
      </p:grpSp>
      <p:sp>
        <p:nvSpPr>
          <p:cNvPr id="1097" name="사각형: 둥근 모서리 1096">
            <a:extLst>
              <a:ext uri="{FF2B5EF4-FFF2-40B4-BE49-F238E27FC236}">
                <a16:creationId xmlns:a16="http://schemas.microsoft.com/office/drawing/2014/main" id="{C8FC457F-B818-E871-A8FC-3491B28CA743}"/>
              </a:ext>
            </a:extLst>
          </p:cNvPr>
          <p:cNvSpPr/>
          <p:nvPr/>
        </p:nvSpPr>
        <p:spPr>
          <a:xfrm>
            <a:off x="8739034" y="1378583"/>
            <a:ext cx="2910358" cy="480468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en-US" altLang="ko-KR">
              <a:ea typeface="+mn-lt"/>
              <a:cs typeface="+mn-lt"/>
            </a:endParaRPr>
          </a:p>
          <a:p>
            <a:pPr algn="ctr"/>
            <a:endParaRPr lang="ko-KR" altLang="en-US">
              <a:ea typeface="+mn-lt"/>
              <a:cs typeface="+mn-lt"/>
            </a:endParaRPr>
          </a:p>
        </p:txBody>
      </p:sp>
      <p:sp>
        <p:nvSpPr>
          <p:cNvPr id="1124" name="직사각형 1123">
            <a:extLst>
              <a:ext uri="{FF2B5EF4-FFF2-40B4-BE49-F238E27FC236}">
                <a16:creationId xmlns:a16="http://schemas.microsoft.com/office/drawing/2014/main" id="{2351AA66-585F-6F52-0DD2-BEADFD946B13}"/>
              </a:ext>
            </a:extLst>
          </p:cNvPr>
          <p:cNvSpPr/>
          <p:nvPr/>
        </p:nvSpPr>
        <p:spPr>
          <a:xfrm>
            <a:off x="9400730" y="1184829"/>
            <a:ext cx="1583617" cy="317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AI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33" name="그룹 1132">
            <a:extLst>
              <a:ext uri="{FF2B5EF4-FFF2-40B4-BE49-F238E27FC236}">
                <a16:creationId xmlns:a16="http://schemas.microsoft.com/office/drawing/2014/main" id="{DF0F2037-8707-E0E9-55F5-D6FE6B86A2D2}"/>
              </a:ext>
            </a:extLst>
          </p:cNvPr>
          <p:cNvGrpSpPr/>
          <p:nvPr/>
        </p:nvGrpSpPr>
        <p:grpSpPr>
          <a:xfrm>
            <a:off x="8012316" y="4342369"/>
            <a:ext cx="880713" cy="284452"/>
            <a:chOff x="7979430" y="4531955"/>
            <a:chExt cx="1064644" cy="284452"/>
          </a:xfrm>
        </p:grpSpPr>
        <p:cxnSp>
          <p:nvCxnSpPr>
            <p:cNvPr id="1105" name="직선 화살표 연결선 1104">
              <a:extLst>
                <a:ext uri="{FF2B5EF4-FFF2-40B4-BE49-F238E27FC236}">
                  <a16:creationId xmlns:a16="http://schemas.microsoft.com/office/drawing/2014/main" id="{C85D236C-F27F-CEE6-DD00-83B15838086B}"/>
                </a:ext>
              </a:extLst>
            </p:cNvPr>
            <p:cNvCxnSpPr>
              <a:cxnSpLocks/>
            </p:cNvCxnSpPr>
            <p:nvPr/>
          </p:nvCxnSpPr>
          <p:spPr>
            <a:xfrm>
              <a:off x="7979430" y="4531955"/>
              <a:ext cx="1064644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직선 화살표 연결선 1131">
              <a:extLst>
                <a:ext uri="{FF2B5EF4-FFF2-40B4-BE49-F238E27FC236}">
                  <a16:creationId xmlns:a16="http://schemas.microsoft.com/office/drawing/2014/main" id="{C4D6BC1E-990F-2657-E407-93C10FE97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9430" y="4816407"/>
              <a:ext cx="1064644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667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2"/>
                </a:solidFill>
                <a:cs typeface="Pretendard"/>
              </a:rPr>
              <a:t>Future </a:t>
            </a:r>
            <a:r>
              <a:rPr lang="ko-KR" altLang="en-US" sz="3200" b="1" err="1">
                <a:solidFill>
                  <a:schemeClr val="accent2"/>
                </a:solidFill>
                <a:cs typeface="Pretendard"/>
              </a:rPr>
              <a:t>Plan</a:t>
            </a:r>
            <a:endParaRPr lang="ko-KR" err="1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46710" y="923653"/>
            <a:ext cx="1861408" cy="31547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19900" b="1">
                <a:solidFill>
                  <a:schemeClr val="accent2"/>
                </a:solidFill>
              </a:rPr>
              <a:t>4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30358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원호 6"/>
          <p:cNvSpPr/>
          <p:nvPr/>
        </p:nvSpPr>
        <p:spPr>
          <a:xfrm>
            <a:off x="4107276" y="2373676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이등변 삼각형 42"/>
          <p:cNvSpPr/>
          <p:nvPr/>
        </p:nvSpPr>
        <p:spPr>
          <a:xfrm rot="10800000" flipH="1">
            <a:off x="5910121" y="138533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다른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 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팀과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 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협업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 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계획</a:t>
            </a:r>
            <a:endParaRPr lang="ko-KR" altLang="en-US" sz="32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747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4</a:t>
            </a:r>
          </a:p>
          <a:p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DAFDD-8B17-54D8-1E7F-D66110FBA807}"/>
              </a:ext>
            </a:extLst>
          </p:cNvPr>
          <p:cNvSpPr txBox="1"/>
          <p:nvPr/>
        </p:nvSpPr>
        <p:spPr>
          <a:xfrm>
            <a:off x="834056" y="1773074"/>
            <a:ext cx="10771196" cy="47640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ea typeface="+mn-lt"/>
                <a:cs typeface="+mn-lt"/>
              </a:rPr>
              <a:t>3D 기반 플랫폼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+mn-lt"/>
                <a:cs typeface="+mn-lt"/>
              </a:rPr>
              <a:t>현재는 2D 모델을 사용하지만 다른 전공과의 협업을 통해 3D 모델을 활용한 플랫폼으로도 확장</a:t>
            </a:r>
          </a:p>
          <a:p>
            <a:pPr>
              <a:lnSpc>
                <a:spcPct val="150000"/>
              </a:lnSpc>
            </a:pPr>
            <a:endParaRPr lang="ko-KR" altLang="en-US" dirty="0">
              <a:cs typeface="Pretendard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cs typeface="Pretendard"/>
              </a:rPr>
              <a:t>네트워크 안정화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+mn-lt"/>
                <a:cs typeface="+mn-lt"/>
              </a:rPr>
              <a:t>서버 인프라 및 보안 강화</a:t>
            </a:r>
          </a:p>
          <a:p>
            <a:pPr>
              <a:lnSpc>
                <a:spcPct val="150000"/>
              </a:lnSpc>
            </a:pPr>
            <a:endParaRPr lang="en-US" altLang="ko-KR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ea typeface="+mn-lt"/>
                <a:cs typeface="+mn-lt"/>
              </a:rPr>
              <a:t>BM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cs typeface="Pretendard"/>
              </a:rPr>
              <a:t>"오늘의 </a:t>
            </a:r>
            <a:r>
              <a:rPr lang="ko-KR" altLang="en-US" dirty="0" err="1">
                <a:cs typeface="Pretendard"/>
              </a:rPr>
              <a:t>집"과</a:t>
            </a:r>
            <a:r>
              <a:rPr lang="ko-KR" altLang="en-US" dirty="0">
                <a:cs typeface="Pretendard"/>
              </a:rPr>
              <a:t> 같은 가구 플랫폼과 협업을 통해 BM 수립 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cs typeface="Pretendard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cs typeface="Pretendard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62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44277D-CCD4-4BBF-58B8-02AC0FEF9C4F}"/>
              </a:ext>
            </a:extLst>
          </p:cNvPr>
          <p:cNvGrpSpPr/>
          <p:nvPr/>
        </p:nvGrpSpPr>
        <p:grpSpPr>
          <a:xfrm>
            <a:off x="3003435" y="3524707"/>
            <a:ext cx="3180892" cy="3180892"/>
            <a:chOff x="2948303" y="3214802"/>
            <a:chExt cx="3581586" cy="358158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26C1798-4147-6A48-C63C-ADDCE933F64A}"/>
                </a:ext>
              </a:extLst>
            </p:cNvPr>
            <p:cNvSpPr/>
            <p:nvPr/>
          </p:nvSpPr>
          <p:spPr>
            <a:xfrm>
              <a:off x="2948303" y="3214802"/>
              <a:ext cx="3581586" cy="358158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F5537D-299B-627C-E899-A37606579D61}"/>
                </a:ext>
              </a:extLst>
            </p:cNvPr>
            <p:cNvSpPr txBox="1"/>
            <p:nvPr/>
          </p:nvSpPr>
          <p:spPr>
            <a:xfrm>
              <a:off x="3176664" y="4725002"/>
              <a:ext cx="26724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XR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15E3D30-4A44-2EFC-6E03-A06E852A9B7F}"/>
              </a:ext>
            </a:extLst>
          </p:cNvPr>
          <p:cNvGrpSpPr/>
          <p:nvPr/>
        </p:nvGrpSpPr>
        <p:grpSpPr>
          <a:xfrm>
            <a:off x="5664835" y="3524707"/>
            <a:ext cx="3143044" cy="3180892"/>
            <a:chOff x="5475625" y="3214802"/>
            <a:chExt cx="3581586" cy="342945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B3D92C6-BAB0-3A41-5CCD-9F946D8F92C3}"/>
                </a:ext>
              </a:extLst>
            </p:cNvPr>
            <p:cNvSpPr/>
            <p:nvPr/>
          </p:nvSpPr>
          <p:spPr>
            <a:xfrm>
              <a:off x="5475625" y="3214802"/>
              <a:ext cx="3581586" cy="3429459"/>
            </a:xfrm>
            <a:prstGeom prst="ellipse">
              <a:avLst/>
            </a:pr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8D82EC-2D48-BFFC-9C5F-B3877FA89D54}"/>
                </a:ext>
              </a:extLst>
            </p:cNvPr>
            <p:cNvSpPr txBox="1"/>
            <p:nvPr/>
          </p:nvSpPr>
          <p:spPr>
            <a:xfrm>
              <a:off x="6476581" y="4660857"/>
              <a:ext cx="2018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NET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37995C-3D58-2CEA-BA24-0E38FEDD3D51}"/>
              </a:ext>
            </a:extLst>
          </p:cNvPr>
          <p:cNvGrpSpPr/>
          <p:nvPr/>
        </p:nvGrpSpPr>
        <p:grpSpPr>
          <a:xfrm>
            <a:off x="4104707" y="1008856"/>
            <a:ext cx="3612180" cy="3612180"/>
            <a:chOff x="2656123" y="-1137079"/>
            <a:chExt cx="3581586" cy="358158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44A0CCD-C0FE-FB62-9D39-0475CD22E8AA}"/>
                </a:ext>
              </a:extLst>
            </p:cNvPr>
            <p:cNvSpPr/>
            <p:nvPr/>
          </p:nvSpPr>
          <p:spPr>
            <a:xfrm>
              <a:off x="2656123" y="-1137079"/>
              <a:ext cx="3581586" cy="358158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EA35C6-71C0-CDE6-FAF0-8D9257A8F577}"/>
                </a:ext>
              </a:extLst>
            </p:cNvPr>
            <p:cNvSpPr txBox="1"/>
            <p:nvPr/>
          </p:nvSpPr>
          <p:spPr>
            <a:xfrm>
              <a:off x="3437665" y="316124"/>
              <a:ext cx="2018501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</a:rPr>
                <a:t>AI</a:t>
              </a:r>
              <a:endParaRPr lang="ko-KR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E9BCFF-7E3B-8EE0-2FF0-F85AE9B6FD10}"/>
              </a:ext>
            </a:extLst>
          </p:cNvPr>
          <p:cNvGrpSpPr/>
          <p:nvPr/>
        </p:nvGrpSpPr>
        <p:grpSpPr>
          <a:xfrm>
            <a:off x="267629" y="407018"/>
            <a:ext cx="6863313" cy="584775"/>
            <a:chOff x="267629" y="407018"/>
            <a:chExt cx="6863313" cy="5847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BA0DE7-5F03-A60E-FBCB-3EAC26F1CB23}"/>
                </a:ext>
              </a:extLst>
            </p:cNvPr>
            <p:cNvSpPr txBox="1"/>
            <p:nvPr/>
          </p:nvSpPr>
          <p:spPr>
            <a:xfrm>
              <a:off x="1059087" y="407018"/>
              <a:ext cx="7136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&gt;&gt;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CF3F86-512A-320E-0ED3-AE578BBF2791}"/>
                </a:ext>
              </a:extLst>
            </p:cNvPr>
            <p:cNvSpPr txBox="1"/>
            <p:nvPr/>
          </p:nvSpPr>
          <p:spPr>
            <a:xfrm>
              <a:off x="1779156" y="407018"/>
              <a:ext cx="16995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팀원 소개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C788A4-5BE7-2AC4-C34A-986634B3D5D6}"/>
                </a:ext>
              </a:extLst>
            </p:cNvPr>
            <p:cNvSpPr txBox="1"/>
            <p:nvPr/>
          </p:nvSpPr>
          <p:spPr>
            <a:xfrm>
              <a:off x="267629" y="514739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Part 1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32EA75-71C6-78CE-48CD-0873CD79BCAA}"/>
                </a:ext>
              </a:extLst>
            </p:cNvPr>
            <p:cNvSpPr txBox="1"/>
            <p:nvPr/>
          </p:nvSpPr>
          <p:spPr>
            <a:xfrm>
              <a:off x="3485072" y="407018"/>
              <a:ext cx="7136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&gt;&gt;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0B2A09-63AB-A4B9-B6EC-FAEB8697807A}"/>
                </a:ext>
              </a:extLst>
            </p:cNvPr>
            <p:cNvSpPr txBox="1"/>
            <p:nvPr/>
          </p:nvSpPr>
          <p:spPr>
            <a:xfrm>
              <a:off x="4198729" y="514739"/>
              <a:ext cx="2932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이단아들의 세미 융합 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85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59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36007"/>
              </p:ext>
            </p:extLst>
          </p:nvPr>
        </p:nvGraphicFramePr>
        <p:xfrm>
          <a:off x="1027723" y="1993705"/>
          <a:ext cx="9952720" cy="3361160"/>
        </p:xfrm>
        <a:graphic>
          <a:graphicData uri="http://schemas.openxmlformats.org/drawingml/2006/table">
            <a:tbl>
              <a:tblPr/>
              <a:tblGrid>
                <a:gridCol w="1778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1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1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17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17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17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17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/>
                          <a:ea typeface="나눔바른고딕"/>
                        </a:rPr>
                        <a:t>Week</a:t>
                      </a: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78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/>
                          <a:ea typeface="나눔바른고딕"/>
                        </a:rPr>
                        <a:t>1</a:t>
                      </a:r>
                      <a:endParaRPr kumimoji="1" lang="en-US" altLang="ko-KR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78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/>
                          <a:ea typeface="나눔바른고딕"/>
                        </a:rPr>
                        <a:t>2</a:t>
                      </a:r>
                      <a:endParaRPr kumimoji="1" lang="ko-KR" altLang="en-US" sz="1800"/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78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/>
                          <a:ea typeface="나눔바른고딕"/>
                        </a:rPr>
                        <a:t>3</a:t>
                      </a:r>
                      <a:endParaRPr kumimoji="1" lang="ko-KR" altLang="en-US" sz="1800"/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78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/>
                          <a:ea typeface="나눔바른고딕"/>
                        </a:rPr>
                        <a:t>4</a:t>
                      </a:r>
                      <a:endParaRPr kumimoji="1" lang="ko-KR" altLang="en-US" sz="1800"/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78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/>
                          <a:ea typeface="나눔바른고딕"/>
                        </a:rPr>
                        <a:t>5</a:t>
                      </a:r>
                      <a:endParaRPr kumimoji="1" lang="ko-KR" altLang="en-US" sz="1800"/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78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/>
                          <a:ea typeface="나눔바른고딕"/>
                        </a:rPr>
                        <a:t>6</a:t>
                      </a:r>
                      <a:endParaRPr kumimoji="1" lang="ko-KR" altLang="en-US" sz="1800"/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78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/>
                          <a:ea typeface="나눔바른고딕"/>
                        </a:rPr>
                        <a:t>7</a:t>
                      </a:r>
                      <a:endParaRPr kumimoji="1" lang="ko-KR" altLang="en-US" sz="1800"/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78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Pretendard"/>
                          <a:ea typeface="나눔바른고딕"/>
                        </a:rPr>
                        <a:t>8</a:t>
                      </a:r>
                      <a:endParaRPr kumimoji="1" lang="ko-KR" altLang="en-US" sz="1800"/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7878">
                        <a:alpha val="5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79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71755" marR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/>
                          <a:ea typeface="Pretendard"/>
                        </a:rPr>
                        <a:t>팀원 모집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79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/>
                          <a:ea typeface="Pretendard"/>
                        </a:rPr>
                        <a:t>3D 기반 플랫폼</a:t>
                      </a:r>
                      <a:endParaRPr lang="ko-KR" sz="1800" b="0" i="0" u="none" strike="noStrike" cap="none" normalizeH="0" baseline="0" noProof="0">
                        <a:ln>
                          <a:noFill/>
                        </a:ln>
                        <a:effectLst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792">
                <a:tc>
                  <a:txBody>
                    <a:bodyPr/>
                    <a:lstStyle/>
                    <a:p>
                      <a:pPr marL="71755" marR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sz="1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/>
                          <a:ea typeface="Pretendard"/>
                        </a:rPr>
                        <a:t>네트워크 </a:t>
                      </a:r>
                      <a:r>
                        <a:rPr lang="ko-KR" altLang="en-US" sz="18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/>
                          <a:ea typeface="Pretendard"/>
                        </a:rPr>
                        <a:t>안정화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792">
                <a:tc>
                  <a:txBody>
                    <a:bodyPr/>
                    <a:lstStyle/>
                    <a:p>
                      <a:pPr marL="71755" marR="0" lvl="0" indent="0" algn="ctr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/>
                          <a:ea typeface="Pretendard"/>
                        </a:rPr>
                        <a:t>BM</a:t>
                      </a:r>
                      <a:endParaRPr lang="ko-KR" altLang="en-US" sz="1800" b="0" i="0" u="none" strike="noStrike" cap="none" normalizeH="0" baseline="0" noProof="0">
                        <a:ln>
                          <a:noFill/>
                        </a:ln>
                        <a:effectLst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792">
                <a:tc>
                  <a:txBody>
                    <a:bodyPr/>
                    <a:lstStyle/>
                    <a:p>
                      <a:pPr marL="71755" marR="0" lvl="0" indent="0" algn="ctr" defTabSz="91440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tabLst/>
                      </a:pPr>
                      <a:r>
                        <a:rPr lang="ko-KR" altLang="en-US" sz="18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Pretendard"/>
                          <a:ea typeface="Pretendard"/>
                        </a:rPr>
                        <a:t>테스트</a:t>
                      </a:r>
                      <a:endParaRPr kumimoji="0" lang="ko-KR" altLang="en-US"/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나눔바른고딕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retendard"/>
                        <a:ea typeface="Pretendard"/>
                      </a:endParaRPr>
                    </a:p>
                  </a:txBody>
                  <a:tcPr marT="34291" marB="3429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2901264" y="2609220"/>
            <a:ext cx="840000" cy="240000"/>
          </a:xfrm>
          <a:prstGeom prst="roundRect">
            <a:avLst>
              <a:gd name="adj" fmla="val 2717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38283" y="3210516"/>
            <a:ext cx="4833680" cy="240000"/>
          </a:xfrm>
          <a:prstGeom prst="roundRect">
            <a:avLst>
              <a:gd name="adj" fmla="val 2717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060558" y="3757614"/>
            <a:ext cx="2761440" cy="229840"/>
          </a:xfrm>
          <a:prstGeom prst="roundRect">
            <a:avLst>
              <a:gd name="adj" fmla="val 27173"/>
            </a:avLst>
          </a:prstGeom>
          <a:solidFill>
            <a:srgbClr val="77B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60255" y="4377078"/>
            <a:ext cx="2760240" cy="219680"/>
          </a:xfrm>
          <a:prstGeom prst="roundRect">
            <a:avLst>
              <a:gd name="adj" fmla="val 2717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7DF9CA2-7A77-D834-3C89-A45F3843DCC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C68AF3-62F1-554D-6118-C0B894488DC3}"/>
              </a:ext>
            </a:extLst>
          </p:cNvPr>
          <p:cNvSpPr txBox="1"/>
          <p:nvPr/>
        </p:nvSpPr>
        <p:spPr>
          <a:xfrm>
            <a:off x="1059087" y="390291"/>
            <a:ext cx="593213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향후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 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계획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(9/5 ~ 10/28)</a:t>
            </a:r>
            <a:endParaRPr lang="en-US" altLang="ko-KR" sz="32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BB70C-83CC-72F2-D11D-BE192E543284}"/>
              </a:ext>
            </a:extLst>
          </p:cNvPr>
          <p:cNvSpPr txBox="1"/>
          <p:nvPr/>
        </p:nvSpPr>
        <p:spPr>
          <a:xfrm>
            <a:off x="267629" y="531465"/>
            <a:ext cx="82747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Part 4</a:t>
            </a:r>
          </a:p>
          <a:p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20" name="모서리가 둥근 직사각형 22">
            <a:extLst>
              <a:ext uri="{FF2B5EF4-FFF2-40B4-BE49-F238E27FC236}">
                <a16:creationId xmlns:a16="http://schemas.microsoft.com/office/drawing/2014/main" id="{9038081A-F1B5-B8FE-B738-19DE97602D37}"/>
              </a:ext>
            </a:extLst>
          </p:cNvPr>
          <p:cNvSpPr/>
          <p:nvPr/>
        </p:nvSpPr>
        <p:spPr>
          <a:xfrm>
            <a:off x="9118414" y="4966358"/>
            <a:ext cx="1713760" cy="199360"/>
          </a:xfrm>
          <a:prstGeom prst="roundRect">
            <a:avLst>
              <a:gd name="adj" fmla="val 2717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2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657931-94CB-F2B0-7547-2D619FE821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F6C30-331D-B8F7-9B63-1837DC0D7635}"/>
              </a:ext>
            </a:extLst>
          </p:cNvPr>
          <p:cNvSpPr txBox="1"/>
          <p:nvPr/>
        </p:nvSpPr>
        <p:spPr>
          <a:xfrm>
            <a:off x="3821151" y="2587186"/>
            <a:ext cx="45496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b="1">
                <a:solidFill>
                  <a:schemeClr val="bg1"/>
                </a:solidFill>
              </a:rPr>
              <a:t>Q&amp;A</a:t>
            </a:r>
            <a:endParaRPr lang="ko-KR" altLang="en-US" sz="115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88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F17527-D6BD-C9B6-FBA4-52A28EF43A26}"/>
              </a:ext>
            </a:extLst>
          </p:cNvPr>
          <p:cNvCxnSpPr>
            <a:cxnSpLocks/>
          </p:cNvCxnSpPr>
          <p:nvPr/>
        </p:nvCxnSpPr>
        <p:spPr>
          <a:xfrm>
            <a:off x="5353050" y="2273300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47BA259-973A-EF3E-DE00-46CD354C4B39}"/>
              </a:ext>
            </a:extLst>
          </p:cNvPr>
          <p:cNvSpPr txBox="1"/>
          <p:nvPr/>
        </p:nvSpPr>
        <p:spPr>
          <a:xfrm>
            <a:off x="4662757" y="3044279"/>
            <a:ext cx="2866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+mj-ea"/>
                <a:ea typeface="+mj-ea"/>
              </a:rPr>
              <a:t>감 사 합 </a:t>
            </a:r>
            <a:r>
              <a:rPr lang="ko-KR" altLang="en-US" sz="4000" err="1">
                <a:solidFill>
                  <a:schemeClr val="bg1"/>
                </a:solidFill>
                <a:latin typeface="+mj-ea"/>
                <a:ea typeface="+mj-ea"/>
              </a:rPr>
              <a:t>니</a:t>
            </a:r>
            <a:r>
              <a:rPr lang="ko-KR" altLang="en-US" sz="4000">
                <a:solidFill>
                  <a:schemeClr val="bg1"/>
                </a:solidFill>
                <a:latin typeface="+mj-ea"/>
                <a:ea typeface="+mj-ea"/>
              </a:rPr>
              <a:t> 다</a:t>
            </a:r>
            <a:endParaRPr lang="en-US" altLang="ko-KR" sz="400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396086" y="390291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BF02345-6B30-5B7D-20F2-BEA6D6D9461E}"/>
              </a:ext>
            </a:extLst>
          </p:cNvPr>
          <p:cNvSpPr txBox="1"/>
          <p:nvPr/>
        </p:nvSpPr>
        <p:spPr>
          <a:xfrm>
            <a:off x="3891223" y="1103764"/>
            <a:ext cx="4235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김홍일 </a:t>
            </a:r>
            <a:r>
              <a:rPr lang="en-US" altLang="ko-KR" sz="2800" spc="-15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(PM) : </a:t>
            </a:r>
            <a:r>
              <a:rPr lang="ko-KR" altLang="en-US" sz="2800" spc="-15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안되면 되게 하라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7CAAB8-4132-5D71-7D33-A580CED16993}"/>
              </a:ext>
            </a:extLst>
          </p:cNvPr>
          <p:cNvGrpSpPr/>
          <p:nvPr/>
        </p:nvGrpSpPr>
        <p:grpSpPr>
          <a:xfrm>
            <a:off x="8181525" y="1788897"/>
            <a:ext cx="3407288" cy="4578928"/>
            <a:chOff x="4507150" y="1800372"/>
            <a:chExt cx="3407288" cy="457892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DB86EA3-41C1-5640-212D-5ACC9B97D40A}"/>
                </a:ext>
              </a:extLst>
            </p:cNvPr>
            <p:cNvSpPr/>
            <p:nvPr/>
          </p:nvSpPr>
          <p:spPr>
            <a:xfrm>
              <a:off x="4536684" y="1800372"/>
              <a:ext cx="324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CF02BB3-0E77-A01F-F5F8-0EB4F7BA0E77}"/>
                </a:ext>
              </a:extLst>
            </p:cNvPr>
            <p:cNvCxnSpPr/>
            <p:nvPr/>
          </p:nvCxnSpPr>
          <p:spPr>
            <a:xfrm>
              <a:off x="4536684" y="1809603"/>
              <a:ext cx="3240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709847-93B8-7493-A1BF-9D2D6D676874}"/>
                </a:ext>
              </a:extLst>
            </p:cNvPr>
            <p:cNvSpPr txBox="1"/>
            <p:nvPr/>
          </p:nvSpPr>
          <p:spPr>
            <a:xfrm>
              <a:off x="4743816" y="1904652"/>
              <a:ext cx="494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>
                  <a:solidFill>
                    <a:schemeClr val="accent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AI</a:t>
              </a:r>
              <a:endParaRPr lang="ko-KR" altLang="en-US" sz="2800" spc="-15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D8A0FE6-FE4A-ECDC-CFA4-011133FD00C6}"/>
                </a:ext>
              </a:extLst>
            </p:cNvPr>
            <p:cNvCxnSpPr/>
            <p:nvPr/>
          </p:nvCxnSpPr>
          <p:spPr>
            <a:xfrm>
              <a:off x="4536684" y="5964560"/>
              <a:ext cx="32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B8ADE5-B8C1-53EE-06E1-5B2063FE0884}"/>
                </a:ext>
              </a:extLst>
            </p:cNvPr>
            <p:cNvSpPr txBox="1"/>
            <p:nvPr/>
          </p:nvSpPr>
          <p:spPr>
            <a:xfrm>
              <a:off x="6510596" y="2171847"/>
              <a:ext cx="1403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조우현</a:t>
              </a:r>
              <a:r>
                <a:rPr lang="en-US" altLang="ko-KR" sz="14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lang="ko-KR" altLang="en-US" sz="14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신우진</a:t>
              </a:r>
              <a:endParaRPr lang="en-US" altLang="ko-KR" sz="1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07E989-D4CA-4025-34F2-8C647CE56A42}"/>
                </a:ext>
              </a:extLst>
            </p:cNvPr>
            <p:cNvSpPr txBox="1"/>
            <p:nvPr/>
          </p:nvSpPr>
          <p:spPr>
            <a:xfrm>
              <a:off x="4507150" y="2593648"/>
              <a:ext cx="3320840" cy="378565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/>
                  <a:ea typeface="Pretendard SemiBold"/>
                  <a:cs typeface="Pretendard SemiBold"/>
                </a:rPr>
                <a:t>EDA</a:t>
              </a: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/>
                <a:ea typeface="Pretendard SemiBold"/>
                <a:cs typeface="Pretendard SemiBold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/>
                  <a:ea typeface="Pretendard SemiBold"/>
                  <a:cs typeface="Pretendard SemiBold"/>
                </a:rPr>
                <a:t>Item data Crawling</a:t>
              </a:r>
              <a:endParaRPr lang="ko-KR" altLang="en-US">
                <a:latin typeface="Pretendard"/>
                <a:ea typeface="Pretendard"/>
                <a:cs typeface="Pretendard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/>
                <a:ea typeface="Pretendard SemiBold"/>
                <a:cs typeface="Pretendard SemiBold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/>
                  <a:ea typeface="Pretendard SemiBold"/>
                  <a:cs typeface="Pretendard SemiBold"/>
                </a:rPr>
                <a:t>Data analysis &amp; Visualization</a:t>
              </a:r>
              <a:endParaRPr lang="ko-KR" altLang="en-US">
                <a:cs typeface="Pretendard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ML for NLP Classification</a:t>
              </a:r>
            </a:p>
            <a:p>
              <a:pPr algn="just"/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just"/>
              <a:r>
                <a:rPr lang="en-US" altLang="ko-KR" sz="1600">
                  <a:latin typeface="Pretendard SemiBold"/>
                  <a:ea typeface="Pretendard SemiBold"/>
                  <a:cs typeface="Pretendard SemiBold"/>
                </a:rPr>
                <a:t>-    DL for Image Classification</a:t>
              </a: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>
                  <a:latin typeface="Pretendard SemiBold"/>
                  <a:ea typeface="Pretendard SemiBold"/>
                  <a:cs typeface="Pretendard SemiBold"/>
                </a:rPr>
                <a:t>아이템 기반 추천시스템</a:t>
              </a: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>
                  <a:latin typeface="Pretendard SemiBold"/>
                  <a:ea typeface="Pretendard SemiBold"/>
                  <a:cs typeface="Pretendard SemiBold"/>
                </a:rPr>
                <a:t>가구 위치 추천 시스템</a:t>
              </a:r>
              <a:endParaRPr lang="en-US" altLang="ko-KR" sz="1600">
                <a:latin typeface="Pretendard SemiBold"/>
                <a:ea typeface="Pretendard SemiBold"/>
                <a:cs typeface="Pretendard SemiBold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/>
                <a:ea typeface="Pretendard SemiBold"/>
                <a:cs typeface="Pretendard SemiBold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/>
                <a:ea typeface="Pretendard SemiBold"/>
                <a:cs typeface="Pretendard SemiBold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9EC7316-3919-E14B-6F1B-39C7C6F75386}"/>
              </a:ext>
            </a:extLst>
          </p:cNvPr>
          <p:cNvGrpSpPr/>
          <p:nvPr/>
        </p:nvGrpSpPr>
        <p:grpSpPr>
          <a:xfrm>
            <a:off x="4349259" y="1798128"/>
            <a:ext cx="3316209" cy="4160100"/>
            <a:chOff x="8400662" y="1811847"/>
            <a:chExt cx="3316209" cy="41601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C6CC834-C1FA-4048-53ED-357855487992}"/>
                </a:ext>
              </a:extLst>
            </p:cNvPr>
            <p:cNvSpPr/>
            <p:nvPr/>
          </p:nvSpPr>
          <p:spPr>
            <a:xfrm>
              <a:off x="8403834" y="1811847"/>
              <a:ext cx="324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CE76323-C424-8E70-83DB-9E5C4BD9922B}"/>
                </a:ext>
              </a:extLst>
            </p:cNvPr>
            <p:cNvCxnSpPr>
              <a:cxnSpLocks/>
            </p:cNvCxnSpPr>
            <p:nvPr/>
          </p:nvCxnSpPr>
          <p:spPr>
            <a:xfrm>
              <a:off x="8403834" y="1821078"/>
              <a:ext cx="3240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F4BED4C-2303-35C8-8CA1-5EBEAC81573F}"/>
                </a:ext>
              </a:extLst>
            </p:cNvPr>
            <p:cNvCxnSpPr>
              <a:cxnSpLocks/>
            </p:cNvCxnSpPr>
            <p:nvPr/>
          </p:nvCxnSpPr>
          <p:spPr>
            <a:xfrm>
              <a:off x="8403834" y="5971947"/>
              <a:ext cx="32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9D239E-4BF1-0556-D4AC-C4B257325812}"/>
                </a:ext>
              </a:extLst>
            </p:cNvPr>
            <p:cNvSpPr txBox="1"/>
            <p:nvPr/>
          </p:nvSpPr>
          <p:spPr>
            <a:xfrm>
              <a:off x="8541588" y="1926857"/>
              <a:ext cx="22092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>
                  <a:solidFill>
                    <a:schemeClr val="accent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SERVER &amp; DB</a:t>
              </a:r>
              <a:endParaRPr lang="ko-KR" altLang="en-US" sz="2800" spc="-15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80D4CA-AD3F-2421-5A7F-A8F3348B817F}"/>
                </a:ext>
              </a:extLst>
            </p:cNvPr>
            <p:cNvSpPr txBox="1"/>
            <p:nvPr/>
          </p:nvSpPr>
          <p:spPr>
            <a:xfrm>
              <a:off x="10949303" y="2176901"/>
              <a:ext cx="767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현지현</a:t>
              </a:r>
              <a:endParaRPr lang="en-US" altLang="ko-KR" sz="1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5460B9-376F-CDA3-D056-66240B499803}"/>
                </a:ext>
              </a:extLst>
            </p:cNvPr>
            <p:cNvSpPr txBox="1"/>
            <p:nvPr/>
          </p:nvSpPr>
          <p:spPr>
            <a:xfrm>
              <a:off x="8400662" y="2696899"/>
              <a:ext cx="3135225" cy="255454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/>
                  <a:ea typeface="Pretendard SemiBold"/>
                  <a:cs typeface="Pretendard SemiBold"/>
                </a:rPr>
                <a:t>Flask </a:t>
              </a:r>
              <a:r>
                <a:rPr lang="ko-KR" altLang="en-US" sz="1600">
                  <a:latin typeface="Pretendard SemiBold"/>
                  <a:ea typeface="Pretendard SemiBold"/>
                  <a:cs typeface="Pretendard SemiBold"/>
                </a:rPr>
                <a:t>서버</a:t>
              </a:r>
              <a:endParaRPr lang="en-US" altLang="ko-KR" sz="1600">
                <a:latin typeface="Pretendard SemiBold"/>
                <a:ea typeface="Pretendard SemiBold"/>
                <a:cs typeface="Pretendard SemiBold"/>
              </a:endParaRPr>
            </a:p>
            <a:p>
              <a:pPr marL="285750" indent="-285750" algn="just">
                <a:buFontTx/>
                <a:buChar char="-"/>
              </a:pPr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/>
                  <a:ea typeface="Pretendard SemiBold"/>
                  <a:cs typeface="Pretendard SemiBold"/>
                </a:rPr>
                <a:t>Heroku </a:t>
              </a:r>
              <a:r>
                <a:rPr lang="ko-KR" altLang="en-US" sz="1600">
                  <a:latin typeface="Pretendard SemiBold"/>
                  <a:ea typeface="Pretendard SemiBold"/>
                  <a:cs typeface="Pretendard SemiBold"/>
                </a:rPr>
                <a:t>배포</a:t>
              </a:r>
              <a:endParaRPr lang="en-US" altLang="ko-KR" sz="1600">
                <a:latin typeface="Pretendard SemiBold"/>
                <a:ea typeface="Pretendard SemiBold"/>
                <a:cs typeface="Pretendard SemiBold"/>
              </a:endParaRPr>
            </a:p>
            <a:p>
              <a:pPr algn="just"/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/>
                  <a:ea typeface="Pretendard SemiBold"/>
                  <a:cs typeface="Pretendard SemiBold"/>
                </a:rPr>
                <a:t>MongoDB</a:t>
              </a:r>
              <a:r>
                <a:rPr lang="ko-KR" altLang="en-US" sz="1600">
                  <a:latin typeface="Pretendard SemiBold"/>
                  <a:ea typeface="Pretendard SemiBold"/>
                  <a:cs typeface="Pretendard SemiBold"/>
                </a:rPr>
                <a:t>연동</a:t>
              </a:r>
              <a:endParaRPr lang="en-US" altLang="ko-KR" sz="1600">
                <a:latin typeface="Pretendard SemiBold"/>
                <a:ea typeface="Pretendard SemiBold"/>
                <a:cs typeface="Pretendard SemiBold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/>
                  <a:ea typeface="Pretendard SemiBold"/>
                  <a:cs typeface="Pretendard SemiBold"/>
                </a:rPr>
                <a:t>REST API</a:t>
              </a:r>
              <a:endParaRPr lang="ko-KR" altLang="en-US" sz="1600">
                <a:latin typeface="Pretendard SemiBold"/>
                <a:ea typeface="Pretendard SemiBold"/>
                <a:cs typeface="Pretendard SemiBold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/>
                  <a:ea typeface="Pretendard SemiBold"/>
                  <a:cs typeface="Pretendard SemiBold"/>
                </a:rPr>
                <a:t>Unity Packet</a:t>
              </a: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20C9E9B-1DEA-D126-9419-3136D609B390}"/>
              </a:ext>
            </a:extLst>
          </p:cNvPr>
          <p:cNvGrpSpPr/>
          <p:nvPr/>
        </p:nvGrpSpPr>
        <p:grpSpPr>
          <a:xfrm>
            <a:off x="669534" y="1788897"/>
            <a:ext cx="3295593" cy="4168276"/>
            <a:chOff x="669534" y="1788897"/>
            <a:chExt cx="3295593" cy="416827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E0BCA12-2002-C41E-A4D1-7EA82B93E4C0}"/>
                </a:ext>
              </a:extLst>
            </p:cNvPr>
            <p:cNvSpPr/>
            <p:nvPr/>
          </p:nvSpPr>
          <p:spPr>
            <a:xfrm>
              <a:off x="669534" y="1788897"/>
              <a:ext cx="3240000" cy="7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9245EFA-59F6-EDB2-A3B6-301C25F44941}"/>
                </a:ext>
              </a:extLst>
            </p:cNvPr>
            <p:cNvCxnSpPr/>
            <p:nvPr/>
          </p:nvCxnSpPr>
          <p:spPr>
            <a:xfrm>
              <a:off x="669534" y="1798128"/>
              <a:ext cx="3240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A1F00C2-0503-65CE-EB59-65541307BD29}"/>
                </a:ext>
              </a:extLst>
            </p:cNvPr>
            <p:cNvCxnSpPr/>
            <p:nvPr/>
          </p:nvCxnSpPr>
          <p:spPr>
            <a:xfrm>
              <a:off x="669534" y="5957173"/>
              <a:ext cx="324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F1ED5AB-FE7D-39F8-B823-5F68709256E0}"/>
                </a:ext>
              </a:extLst>
            </p:cNvPr>
            <p:cNvSpPr txBox="1"/>
            <p:nvPr/>
          </p:nvSpPr>
          <p:spPr>
            <a:xfrm>
              <a:off x="2561285" y="2166253"/>
              <a:ext cx="14038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이승민</a:t>
              </a:r>
              <a:r>
                <a:rPr lang="en-US" altLang="ko-KR" sz="14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, </a:t>
              </a:r>
              <a:r>
                <a:rPr lang="ko-KR" altLang="en-US" sz="14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박주희</a:t>
              </a:r>
              <a:endParaRPr lang="en-US" altLang="ko-KR" sz="14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EB6CA8-1F8D-5957-274A-183E62E03773}"/>
                </a:ext>
              </a:extLst>
            </p:cNvPr>
            <p:cNvSpPr txBox="1"/>
            <p:nvPr/>
          </p:nvSpPr>
          <p:spPr>
            <a:xfrm>
              <a:off x="857687" y="1896619"/>
              <a:ext cx="1159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>
                  <a:solidFill>
                    <a:schemeClr val="accent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UNITY</a:t>
              </a:r>
              <a:endParaRPr lang="ko-KR" altLang="en-US" sz="2800" spc="-150">
                <a:solidFill>
                  <a:schemeClr val="accent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3FCCAD-EB6B-4ADD-3BCE-D73F9D0430F5}"/>
                </a:ext>
              </a:extLst>
            </p:cNvPr>
            <p:cNvSpPr txBox="1"/>
            <p:nvPr/>
          </p:nvSpPr>
          <p:spPr>
            <a:xfrm>
              <a:off x="673075" y="2617462"/>
              <a:ext cx="3135225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UI </a:t>
              </a: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Object Interaction</a:t>
              </a: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가구 배치 시스템</a:t>
              </a: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en-US" altLang="ko-KR" sz="16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Unity, DB </a:t>
              </a:r>
              <a:r>
                <a:rPr lang="ko-KR" altLang="en-US" sz="16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연결</a:t>
              </a: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장바구니</a:t>
              </a: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당근마켓</a:t>
              </a: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marL="285750" indent="-285750" algn="just">
                <a:buFontTx/>
                <a:buChar char="-"/>
              </a:pPr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495424-D97B-AF66-0FDA-3E05DFFA25A9}"/>
              </a:ext>
            </a:extLst>
          </p:cNvPr>
          <p:cNvGrpSpPr/>
          <p:nvPr/>
        </p:nvGrpSpPr>
        <p:grpSpPr>
          <a:xfrm>
            <a:off x="267629" y="407018"/>
            <a:ext cx="4115831" cy="584775"/>
            <a:chOff x="267629" y="407018"/>
            <a:chExt cx="4115831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0AEFE6-BAE3-9F4E-EBF3-0EAF402A7C78}"/>
                </a:ext>
              </a:extLst>
            </p:cNvPr>
            <p:cNvSpPr txBox="1"/>
            <p:nvPr/>
          </p:nvSpPr>
          <p:spPr>
            <a:xfrm>
              <a:off x="1059087" y="407018"/>
              <a:ext cx="7136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&gt;&gt;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4BC162-255E-9FA6-AEB9-706E2D6447B4}"/>
                </a:ext>
              </a:extLst>
            </p:cNvPr>
            <p:cNvSpPr txBox="1"/>
            <p:nvPr/>
          </p:nvSpPr>
          <p:spPr>
            <a:xfrm>
              <a:off x="1779156" y="407018"/>
              <a:ext cx="16995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팀원 소개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48AE10-53E7-C36F-1031-640C8584ED67}"/>
                </a:ext>
              </a:extLst>
            </p:cNvPr>
            <p:cNvSpPr txBox="1"/>
            <p:nvPr/>
          </p:nvSpPr>
          <p:spPr>
            <a:xfrm>
              <a:off x="267629" y="514739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Part 1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BD6ECB-3F90-8DBC-AED1-1B4E94288154}"/>
                </a:ext>
              </a:extLst>
            </p:cNvPr>
            <p:cNvSpPr txBox="1"/>
            <p:nvPr/>
          </p:nvSpPr>
          <p:spPr>
            <a:xfrm>
              <a:off x="3485072" y="407018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184AE4-6237-C00A-9703-C405531BA96C}"/>
                </a:ext>
              </a:extLst>
            </p:cNvPr>
            <p:cNvSpPr txBox="1"/>
            <p:nvPr/>
          </p:nvSpPr>
          <p:spPr>
            <a:xfrm>
              <a:off x="4198729" y="5147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953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2"/>
                </a:solidFill>
              </a:rPr>
              <a:t>시장 조사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06021" y="923653"/>
            <a:ext cx="174278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>
                <a:solidFill>
                  <a:schemeClr val="accent2"/>
                </a:solidFill>
              </a:rPr>
              <a:t>2</a:t>
            </a:r>
            <a:endParaRPr lang="ko-KR" altLang="en-US" sz="199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어반베이스 사례 연구 – Amazon Web Services(AWS)">
            <a:extLst>
              <a:ext uri="{FF2B5EF4-FFF2-40B4-BE49-F238E27FC236}">
                <a16:creationId xmlns:a16="http://schemas.microsoft.com/office/drawing/2014/main" id="{416E52C2-233D-8C67-1CBA-957FE5A4A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9" y="5106897"/>
            <a:ext cx="3281913" cy="92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어반베이스_하진우_건축가_사진11_어반베이스 서비스 에디터(집 꾸미기) 화면2">
            <a:extLst>
              <a:ext uri="{FF2B5EF4-FFF2-40B4-BE49-F238E27FC236}">
                <a16:creationId xmlns:a16="http://schemas.microsoft.com/office/drawing/2014/main" id="{C5D10BCB-13ED-B933-456A-9B3C11BAE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17" y="1244586"/>
            <a:ext cx="6669910" cy="40571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466666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&gt;&gt; WHY: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기존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유사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altLang="ko-KR" sz="3200" b="1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/>
                <a:ea typeface="Pretendard SemiBold"/>
                <a:cs typeface="Pretendard SemiBold"/>
              </a:rPr>
              <a:t>서비스</a:t>
            </a:r>
            <a:endParaRPr lang="en-US" altLang="ko-KR" sz="32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 2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D2701-F98D-9A4C-DEBB-1174B4A2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071" y="2392248"/>
            <a:ext cx="6219435" cy="40571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30" name="Picture 6" descr="oVice, 현실과 같은 커뮤니케이션 - Business Metaverse">
            <a:extLst>
              <a:ext uri="{FF2B5EF4-FFF2-40B4-BE49-F238E27FC236}">
                <a16:creationId xmlns:a16="http://schemas.microsoft.com/office/drawing/2014/main" id="{A1895A4E-D723-2FCA-699A-F80450CA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283" y="1440671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F93E8-0B8A-4805-7AAC-B39AA77A40C7}"/>
              </a:ext>
            </a:extLst>
          </p:cNvPr>
          <p:cNvSpPr txBox="1"/>
          <p:nvPr/>
        </p:nvSpPr>
        <p:spPr>
          <a:xfrm>
            <a:off x="323717" y="5758577"/>
            <a:ext cx="250581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3D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가구 배치 시뮬레이션 서비스 </a:t>
            </a:r>
            <a:endParaRPr lang="en-US" altLang="ko-KR" sz="14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44C6D-5311-754B-E788-87940F30A407}"/>
              </a:ext>
            </a:extLst>
          </p:cNvPr>
          <p:cNvSpPr txBox="1"/>
          <p:nvPr/>
        </p:nvSpPr>
        <p:spPr>
          <a:xfrm>
            <a:off x="9796112" y="1118405"/>
            <a:ext cx="218040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가상공간의 장소 제공 서비스</a:t>
            </a:r>
            <a:endParaRPr lang="en-US" altLang="ko-KR" sz="1400" b="1" err="1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22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&gt;&gt; WHY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 2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7C911-7FE6-84E5-25E1-FE22BDA6AE95}"/>
              </a:ext>
            </a:extLst>
          </p:cNvPr>
          <p:cNvSpPr/>
          <p:nvPr/>
        </p:nvSpPr>
        <p:spPr>
          <a:xfrm>
            <a:off x="575062" y="1393313"/>
            <a:ext cx="5289787" cy="47907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A6D639-76C8-B08E-B943-12C1D49724D8}"/>
              </a:ext>
            </a:extLst>
          </p:cNvPr>
          <p:cNvSpPr/>
          <p:nvPr/>
        </p:nvSpPr>
        <p:spPr>
          <a:xfrm>
            <a:off x="575062" y="1393311"/>
            <a:ext cx="5289787" cy="825059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78E120-1B8B-3716-5C09-0D99F701E663}"/>
              </a:ext>
            </a:extLst>
          </p:cNvPr>
          <p:cNvSpPr txBox="1"/>
          <p:nvPr/>
        </p:nvSpPr>
        <p:spPr>
          <a:xfrm>
            <a:off x="1894583" y="1542899"/>
            <a:ext cx="23185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err="1">
                <a:solidFill>
                  <a:schemeClr val="bg1"/>
                </a:solidFill>
                <a:latin typeface="Pretendard SemiBold"/>
                <a:ea typeface="Pretendard SemiBold"/>
                <a:cs typeface="Pretendard SemiBold"/>
              </a:rPr>
              <a:t>긍</a:t>
            </a:r>
            <a:r>
              <a:rPr lang="ko-KR" altLang="en-US" sz="3600" b="1">
                <a:solidFill>
                  <a:schemeClr val="bg1"/>
                </a:solidFill>
                <a:latin typeface="Pretendard SemiBold"/>
                <a:ea typeface="Pretendard SemiBold"/>
                <a:cs typeface="Pretendard SemiBold"/>
              </a:rPr>
              <a:t> 정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51FBE355-B648-36D0-1625-F9893790E528}"/>
              </a:ext>
            </a:extLst>
          </p:cNvPr>
          <p:cNvSpPr/>
          <p:nvPr/>
        </p:nvSpPr>
        <p:spPr>
          <a:xfrm rot="10800000" flipH="1">
            <a:off x="5864850" y="1479035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8160E9-A34B-C22F-924A-C44A3D1B3E6A}"/>
              </a:ext>
            </a:extLst>
          </p:cNvPr>
          <p:cNvSpPr/>
          <p:nvPr/>
        </p:nvSpPr>
        <p:spPr>
          <a:xfrm>
            <a:off x="6234576" y="1393313"/>
            <a:ext cx="5289787" cy="47907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238AEC-96C3-68D1-58F4-89EB897113F5}"/>
              </a:ext>
            </a:extLst>
          </p:cNvPr>
          <p:cNvSpPr/>
          <p:nvPr/>
        </p:nvSpPr>
        <p:spPr>
          <a:xfrm>
            <a:off x="6234576" y="1393311"/>
            <a:ext cx="5289787" cy="825059"/>
          </a:xfrm>
          <a:prstGeom prst="rect">
            <a:avLst/>
          </a:prstGeom>
          <a:solidFill>
            <a:schemeClr val="bg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1B00D3-87C3-4F75-5647-8D0C6777DDA4}"/>
              </a:ext>
            </a:extLst>
          </p:cNvPr>
          <p:cNvSpPr txBox="1"/>
          <p:nvPr/>
        </p:nvSpPr>
        <p:spPr>
          <a:xfrm>
            <a:off x="7720174" y="1562437"/>
            <a:ext cx="2318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부 정</a:t>
            </a:r>
          </a:p>
        </p:txBody>
      </p:sp>
      <p:pic>
        <p:nvPicPr>
          <p:cNvPr id="29" name="Picture 5">
            <a:extLst>
              <a:ext uri="{FF2B5EF4-FFF2-40B4-BE49-F238E27FC236}">
                <a16:creationId xmlns:a16="http://schemas.microsoft.com/office/drawing/2014/main" id="{4BE5B2D7-C22C-2E81-89A4-DD4F8EECF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609" y="2218370"/>
            <a:ext cx="5287754" cy="399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01B8214A-F77F-E069-5CDC-16E7364FA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1" y="2227272"/>
            <a:ext cx="528775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B91D652-26C1-4848-D32E-7C9C24E8BA82}"/>
              </a:ext>
            </a:extLst>
          </p:cNvPr>
          <p:cNvSpPr/>
          <p:nvPr/>
        </p:nvSpPr>
        <p:spPr>
          <a:xfrm>
            <a:off x="1184029" y="4398106"/>
            <a:ext cx="3331307" cy="104530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58C667-B055-753A-B2BB-04FAF481D388}"/>
              </a:ext>
            </a:extLst>
          </p:cNvPr>
          <p:cNvSpPr/>
          <p:nvPr/>
        </p:nvSpPr>
        <p:spPr>
          <a:xfrm>
            <a:off x="9448797" y="4476257"/>
            <a:ext cx="1973385" cy="1270001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337580F-56EB-CF4B-C99A-10E83610E3CB}"/>
              </a:ext>
            </a:extLst>
          </p:cNvPr>
          <p:cNvSpPr/>
          <p:nvPr/>
        </p:nvSpPr>
        <p:spPr>
          <a:xfrm>
            <a:off x="6693874" y="3694719"/>
            <a:ext cx="2852615" cy="1875693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156BABC-733E-92F2-25F6-5A9A0EA8318F}"/>
              </a:ext>
            </a:extLst>
          </p:cNvPr>
          <p:cNvSpPr/>
          <p:nvPr/>
        </p:nvSpPr>
        <p:spPr>
          <a:xfrm>
            <a:off x="2112105" y="2825257"/>
            <a:ext cx="1875692" cy="121138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6730C29-D7F4-0032-456E-EEEF391D1ED7}"/>
              </a:ext>
            </a:extLst>
          </p:cNvPr>
          <p:cNvSpPr/>
          <p:nvPr/>
        </p:nvSpPr>
        <p:spPr>
          <a:xfrm>
            <a:off x="4632566" y="4212487"/>
            <a:ext cx="1162538" cy="1113694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6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원호 6"/>
          <p:cNvSpPr/>
          <p:nvPr/>
        </p:nvSpPr>
        <p:spPr>
          <a:xfrm>
            <a:off x="4107276" y="2373676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0" y="5443157"/>
            <a:ext cx="5200783" cy="1147663"/>
            <a:chOff x="0" y="5443157"/>
            <a:chExt cx="5200783" cy="1147663"/>
          </a:xfrm>
        </p:grpSpPr>
        <p:sp>
          <p:nvSpPr>
            <p:cNvPr id="8" name="원호 7"/>
            <p:cNvSpPr/>
            <p:nvPr/>
          </p:nvSpPr>
          <p:spPr>
            <a:xfrm>
              <a:off x="4053120" y="5443157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6590820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이등변 삼각형 42"/>
          <p:cNvSpPr/>
          <p:nvPr/>
        </p:nvSpPr>
        <p:spPr>
          <a:xfrm rot="10800000" flipH="1">
            <a:off x="5910121" y="1385332"/>
            <a:ext cx="303954" cy="76952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9045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&gt;&gt;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인테리어 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시뮬레이션 워드 클라우드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 2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A11876A-A531-86E0-0438-0007D647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312" y="1193930"/>
            <a:ext cx="8657843" cy="5273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3545A1-1807-88F2-B877-06F034BD36E4}"/>
              </a:ext>
            </a:extLst>
          </p:cNvPr>
          <p:cNvSpPr txBox="1"/>
          <p:nvPr/>
        </p:nvSpPr>
        <p:spPr>
          <a:xfrm>
            <a:off x="8626232" y="6467229"/>
            <a:ext cx="173892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cs typeface="Pretendard"/>
              </a:rPr>
              <a:t>자료 : NAVER </a:t>
            </a:r>
            <a:r>
              <a:rPr lang="ko-KR" altLang="en-US" sz="1200" err="1">
                <a:solidFill>
                  <a:schemeClr val="bg2">
                    <a:lumMod val="50000"/>
                  </a:schemeClr>
                </a:solidFill>
                <a:cs typeface="Pretendard"/>
              </a:rPr>
              <a:t>Open</a:t>
            </a: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cs typeface="Pretendard"/>
              </a:rPr>
              <a:t> API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6B9ECD-94B0-F5DC-671A-14EAAF6AE853}"/>
              </a:ext>
            </a:extLst>
          </p:cNvPr>
          <p:cNvSpPr/>
          <p:nvPr/>
        </p:nvSpPr>
        <p:spPr>
          <a:xfrm>
            <a:off x="1858106" y="1281722"/>
            <a:ext cx="5539152" cy="120161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06A83F-BA23-DCC5-0B9A-FE1ACF9A85B2}"/>
              </a:ext>
            </a:extLst>
          </p:cNvPr>
          <p:cNvSpPr/>
          <p:nvPr/>
        </p:nvSpPr>
        <p:spPr>
          <a:xfrm>
            <a:off x="5912337" y="2375876"/>
            <a:ext cx="1582616" cy="967155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C88CA1-E435-D835-B248-E921BA0A75A6}"/>
              </a:ext>
            </a:extLst>
          </p:cNvPr>
          <p:cNvSpPr/>
          <p:nvPr/>
        </p:nvSpPr>
        <p:spPr>
          <a:xfrm>
            <a:off x="2835029" y="5121029"/>
            <a:ext cx="2872153" cy="92807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022009-AED6-8EFE-F78C-327D893323BA}"/>
              </a:ext>
            </a:extLst>
          </p:cNvPr>
          <p:cNvSpPr/>
          <p:nvPr/>
        </p:nvSpPr>
        <p:spPr>
          <a:xfrm>
            <a:off x="7172567" y="5121029"/>
            <a:ext cx="1944077" cy="1006232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052CCC-3272-AF18-BC08-C27789CABFBF}"/>
              </a:ext>
            </a:extLst>
          </p:cNvPr>
          <p:cNvSpPr/>
          <p:nvPr/>
        </p:nvSpPr>
        <p:spPr>
          <a:xfrm>
            <a:off x="2835028" y="3460261"/>
            <a:ext cx="6535615" cy="1660769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39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23446" y="2789846"/>
            <a:ext cx="3024554" cy="30245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640676" y="2907076"/>
            <a:ext cx="2790093" cy="279009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28244" y="3884640"/>
            <a:ext cx="2414954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>
                <a:latin typeface="+mj-ea"/>
                <a:ea typeface="+mj-ea"/>
                <a:cs typeface="Pretendard SemiBold" panose="02000703000000020004" pitchFamily="50" charset="-127"/>
              </a:rPr>
              <a:t>온라인 가구</a:t>
            </a:r>
            <a:endParaRPr lang="en-US" altLang="ko-KR" sz="2800" b="1">
              <a:latin typeface="+mj-ea"/>
              <a:ea typeface="+mj-ea"/>
              <a:cs typeface="Pretendard SemiBold" panose="02000703000000020004" pitchFamily="50" charset="-127"/>
            </a:endParaRPr>
          </a:p>
        </p:txBody>
      </p:sp>
      <p:sp>
        <p:nvSpPr>
          <p:cNvPr id="7" name="원호 6"/>
          <p:cNvSpPr/>
          <p:nvPr/>
        </p:nvSpPr>
        <p:spPr>
          <a:xfrm>
            <a:off x="4107276" y="2373676"/>
            <a:ext cx="3862754" cy="3862754"/>
          </a:xfrm>
          <a:prstGeom prst="arc">
            <a:avLst>
              <a:gd name="adj1" fmla="val 7554368"/>
              <a:gd name="adj2" fmla="val 3209462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0" y="5443157"/>
            <a:ext cx="5200783" cy="1147663"/>
            <a:chOff x="0" y="5443157"/>
            <a:chExt cx="5200783" cy="1147663"/>
          </a:xfrm>
        </p:grpSpPr>
        <p:sp>
          <p:nvSpPr>
            <p:cNvPr id="8" name="원호 7"/>
            <p:cNvSpPr/>
            <p:nvPr/>
          </p:nvSpPr>
          <p:spPr>
            <a:xfrm>
              <a:off x="4053120" y="5443157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0" y="6590820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flipH="1">
            <a:off x="6991217" y="5412677"/>
            <a:ext cx="5200783" cy="1147663"/>
            <a:chOff x="4476750" y="4889974"/>
            <a:chExt cx="5200783" cy="1147663"/>
          </a:xfrm>
        </p:grpSpPr>
        <p:sp>
          <p:nvSpPr>
            <p:cNvPr id="12" name="원호 11"/>
            <p:cNvSpPr/>
            <p:nvPr/>
          </p:nvSpPr>
          <p:spPr>
            <a:xfrm>
              <a:off x="8529870" y="4889974"/>
              <a:ext cx="1147663" cy="1147663"/>
            </a:xfrm>
            <a:prstGeom prst="arc">
              <a:avLst>
                <a:gd name="adj1" fmla="val 18197921"/>
                <a:gd name="adj2" fmla="val 5435728"/>
              </a:avLst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476750" y="6037637"/>
              <a:ext cx="4644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타원 14"/>
          <p:cNvSpPr/>
          <p:nvPr/>
        </p:nvSpPr>
        <p:spPr>
          <a:xfrm>
            <a:off x="4229670" y="3098210"/>
            <a:ext cx="352391" cy="3523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505295" y="2172150"/>
            <a:ext cx="2557943" cy="988925"/>
            <a:chOff x="2447782" y="1495668"/>
            <a:chExt cx="1751152" cy="685474"/>
          </a:xfrm>
          <a:solidFill>
            <a:schemeClr val="accent2">
              <a:lumMod val="60000"/>
              <a:lumOff val="40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7" name="이등변 삼각형 16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Pretendard SemiBold"/>
                  <a:ea typeface="Pretendard SemiBold"/>
                  <a:cs typeface="Pretendard SemiBold"/>
                </a:rPr>
                <a:t>다양한 인테리어</a:t>
              </a:r>
              <a:endParaRPr lang="ko-KR" altLang="en-US" sz="2000" b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4230019" y="5344778"/>
            <a:ext cx="352391" cy="352391"/>
          </a:xfrm>
          <a:prstGeom prst="ellipse">
            <a:avLst/>
          </a:prstGeom>
          <a:solidFill>
            <a:srgbClr val="27D7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505295" y="4491384"/>
            <a:ext cx="2557943" cy="988925"/>
            <a:chOff x="2447782" y="1495668"/>
            <a:chExt cx="1751152" cy="685474"/>
          </a:xfrm>
          <a:solidFill>
            <a:srgbClr val="27D7FE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7" name="이등변 삼각형 26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Pretendard SemiBold"/>
                  <a:ea typeface="Pretendard SemiBold"/>
                  <a:cs typeface="Pretendard SemiBold"/>
                </a:rPr>
                <a:t>온라인 쇼핑몰 </a:t>
              </a:r>
              <a:endParaRPr lang="ko-KR" altLang="en-US" sz="1600" b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1600" b="1">
                  <a:solidFill>
                    <a:schemeClr val="bg1"/>
                  </a:solidFill>
                  <a:latin typeface="Pretendard SemiBold"/>
                  <a:ea typeface="Pretendard SemiBold"/>
                  <a:cs typeface="Pretendard SemiBold"/>
                </a:rPr>
                <a:t>매출 증가</a:t>
              </a:r>
              <a:endParaRPr lang="ko-KR" altLang="en-US" sz="1600" b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30" name="타원 29"/>
          <p:cNvSpPr/>
          <p:nvPr/>
        </p:nvSpPr>
        <p:spPr>
          <a:xfrm flipH="1">
            <a:off x="7442142" y="3098210"/>
            <a:ext cx="352391" cy="35239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 flipH="1">
            <a:off x="8087270" y="2280131"/>
            <a:ext cx="2557943" cy="988925"/>
            <a:chOff x="2447782" y="1495668"/>
            <a:chExt cx="1751152" cy="685474"/>
          </a:xfrm>
          <a:solidFill>
            <a:schemeClr val="accent2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2" name="이등변 삼각형 31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Pretendard SemiBold"/>
                  <a:ea typeface="Pretendard SemiBold"/>
                  <a:cs typeface="Pretendard SemiBold"/>
                </a:rPr>
                <a:t>합리적 가격</a:t>
              </a:r>
              <a:endParaRPr lang="ko-KR" altLang="en-US" sz="20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 flipH="1">
            <a:off x="7425045" y="5340233"/>
            <a:ext cx="352391" cy="35239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 flipH="1">
            <a:off x="8139047" y="4497883"/>
            <a:ext cx="2557943" cy="988925"/>
            <a:chOff x="2447782" y="1495668"/>
            <a:chExt cx="1751152" cy="685474"/>
          </a:xfrm>
          <a:solidFill>
            <a:schemeClr val="accent5">
              <a:lumMod val="7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7" name="이등변 삼각형 36"/>
            <p:cNvSpPr/>
            <p:nvPr/>
          </p:nvSpPr>
          <p:spPr>
            <a:xfrm rot="8100000">
              <a:off x="3990849" y="1647743"/>
              <a:ext cx="208085" cy="5333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Pretendard SemiBold"/>
                  <a:ea typeface="Pretendard SemiBold"/>
                  <a:cs typeface="Pretendard SemiBold"/>
                </a:rPr>
                <a:t>코로나19</a:t>
              </a:r>
              <a:endParaRPr lang="ko-KR" altLang="en-US" sz="2000" b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41" name="타원 40"/>
          <p:cNvSpPr/>
          <p:nvPr/>
        </p:nvSpPr>
        <p:spPr>
          <a:xfrm flipH="1">
            <a:off x="5859526" y="2181443"/>
            <a:ext cx="352391" cy="352391"/>
          </a:xfrm>
          <a:prstGeom prst="ellipse">
            <a:avLst/>
          </a:prstGeom>
          <a:solidFill>
            <a:schemeClr val="accent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 flipH="1">
            <a:off x="4807713" y="1132132"/>
            <a:ext cx="2508787" cy="1022733"/>
            <a:chOff x="2447782" y="1495668"/>
            <a:chExt cx="1717500" cy="708907"/>
          </a:xfrm>
          <a:solidFill>
            <a:schemeClr val="accent1">
              <a:lumMod val="75000"/>
              <a:lumOff val="25000"/>
            </a:schemeClr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3" name="이등변 삼각형 42"/>
            <p:cNvSpPr/>
            <p:nvPr/>
          </p:nvSpPr>
          <p:spPr>
            <a:xfrm rot="10800000">
              <a:off x="3202490" y="1671176"/>
              <a:ext cx="208085" cy="5333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2447782" y="1495668"/>
              <a:ext cx="1717500" cy="533399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000" b="1">
                  <a:solidFill>
                    <a:schemeClr val="bg1"/>
                  </a:solidFill>
                  <a:latin typeface="Pretendard SemiBold"/>
                  <a:ea typeface="Pretendard SemiBold"/>
                  <a:cs typeface="Pretendard SemiBold"/>
                </a:rPr>
                <a:t>빠른 배송</a:t>
              </a: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34E42C-9661-3754-00BE-367B9BF7044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6C6B5B-6569-3C28-6188-E2C7C12A159F}"/>
              </a:ext>
            </a:extLst>
          </p:cNvPr>
          <p:cNvSpPr txBox="1"/>
          <p:nvPr/>
        </p:nvSpPr>
        <p:spPr>
          <a:xfrm>
            <a:off x="1059087" y="390291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&gt;&gt; WHY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CB748-3C87-1B8D-0704-FC1ECEA8BB9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Part 2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18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4B9A595404EB74BB2E69D05B66EDEE6" ma:contentTypeVersion="2" ma:contentTypeDescription="새 문서를 만듭니다." ma:contentTypeScope="" ma:versionID="ad5d19b54c3115abe19216d70453a6f5">
  <xsd:schema xmlns:xsd="http://www.w3.org/2001/XMLSchema" xmlns:xs="http://www.w3.org/2001/XMLSchema" xmlns:p="http://schemas.microsoft.com/office/2006/metadata/properties" xmlns:ns3="432daf8f-8281-4c67-a7d1-c92e0074fb9f" targetNamespace="http://schemas.microsoft.com/office/2006/metadata/properties" ma:root="true" ma:fieldsID="48930a8146360a1ca409daf25ecfab0c" ns3:_="">
    <xsd:import namespace="432daf8f-8281-4c67-a7d1-c92e0074fb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2daf8f-8281-4c67-a7d1-c92e0074fb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D986E6-31DC-4DBF-9850-7469CC10B905}">
  <ds:schemaRefs>
    <ds:schemaRef ds:uri="432daf8f-8281-4c67-a7d1-c92e0074fb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88D7ECC-EE5B-40E6-8E9E-C93B815552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8CF03B-DE21-48D7-B56D-D7430D65D332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432daf8f-8281-4c67-a7d1-c92e0074fb9f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770</Words>
  <Application>Microsoft Office PowerPoint</Application>
  <PresentationFormat>와이드스크린</PresentationFormat>
  <Paragraphs>249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Pretendard ExtraBold</vt:lpstr>
      <vt:lpstr>Pretendard</vt:lpstr>
      <vt:lpstr>Pretendard SemiBold</vt:lpstr>
      <vt:lpstr>나눔바른고딕</vt:lpstr>
      <vt:lpstr>나눔고딕</vt:lpstr>
      <vt:lpstr>Arial</vt:lpstr>
      <vt:lpstr>맑은 고딕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신우진</cp:lastModifiedBy>
  <cp:revision>21</cp:revision>
  <dcterms:created xsi:type="dcterms:W3CDTF">2022-07-11T04:17:28Z</dcterms:created>
  <dcterms:modified xsi:type="dcterms:W3CDTF">2022-08-30T05:21:43Z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0x010100A4B9A595404EB74BB2E69D05B66EDEE6</vt:lpwstr>
  </property>
</Properties>
</file>